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6" r:id="rId2"/>
  </p:sldMasterIdLst>
  <p:notesMasterIdLst>
    <p:notesMasterId r:id="rId17"/>
  </p:notesMasterIdLst>
  <p:sldIdLst>
    <p:sldId id="275" r:id="rId3"/>
    <p:sldId id="263" r:id="rId4"/>
    <p:sldId id="284" r:id="rId5"/>
    <p:sldId id="278" r:id="rId6"/>
    <p:sldId id="339" r:id="rId7"/>
    <p:sldId id="265" r:id="rId8"/>
    <p:sldId id="338" r:id="rId9"/>
    <p:sldId id="260" r:id="rId10"/>
    <p:sldId id="271" r:id="rId11"/>
    <p:sldId id="273" r:id="rId12"/>
    <p:sldId id="269" r:id="rId13"/>
    <p:sldId id="280" r:id="rId14"/>
    <p:sldId id="270" r:id="rId15"/>
    <p:sldId id="26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userDrawn="1">
          <p15:clr>
            <a:srgbClr val="A4A3A4"/>
          </p15:clr>
        </p15:guide>
        <p15:guide id="4" pos="212" userDrawn="1">
          <p15:clr>
            <a:srgbClr val="A4A3A4"/>
          </p15:clr>
        </p15:guide>
        <p15:guide id="5" pos="7469" userDrawn="1">
          <p15:clr>
            <a:srgbClr val="A4A3A4"/>
          </p15:clr>
        </p15:guide>
        <p15:guide id="6" pos="76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D88E06-40C1-1341-7599-66ABAE3350F3}" name="Barbier, Audrey (ASC/CSA)" initials="BA(" userId="S::audrey.barbier@asc-csa.gc.ca::5a836f60-3a52-4a46-a39f-8e209d7b62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na, Jacqueline (ASC/CSA)" initials="HJ(" lastIdx="13" clrIdx="0">
    <p:extLst>
      <p:ext uri="{19B8F6BF-5375-455C-9EA6-DF929625EA0E}">
        <p15:presenceInfo xmlns:p15="http://schemas.microsoft.com/office/powerpoint/2012/main" userId="S-1-5-21-777207634-1046229261-281947949-49979" providerId="AD"/>
      </p:ext>
    </p:extLst>
  </p:cmAuthor>
  <p:cmAuthor id="2" name="Rodzinyak, Kristyn (ASC/CSA)" initials="RK(" lastIdx="8" clrIdx="1">
    <p:extLst>
      <p:ext uri="{19B8F6BF-5375-455C-9EA6-DF929625EA0E}">
        <p15:presenceInfo xmlns:p15="http://schemas.microsoft.com/office/powerpoint/2012/main" userId="S-1-5-21-777207634-1046229261-281947949-65389" providerId="AD"/>
      </p:ext>
    </p:extLst>
  </p:cmAuthor>
  <p:cmAuthor id="3" name="Carvalho, Alice (ASC/CSA)" initials="CA(" lastIdx="1" clrIdx="2">
    <p:extLst>
      <p:ext uri="{19B8F6BF-5375-455C-9EA6-DF929625EA0E}">
        <p15:presenceInfo xmlns:p15="http://schemas.microsoft.com/office/powerpoint/2012/main" userId="S-1-5-21-777207634-1046229261-281947949-53825" providerId="AD"/>
      </p:ext>
    </p:extLst>
  </p:cmAuthor>
  <p:cmAuthor id="4" name="Minier, Diane (ASC/CSA)" initials="MD(" lastIdx="4" clrIdx="3">
    <p:extLst>
      <p:ext uri="{19B8F6BF-5375-455C-9EA6-DF929625EA0E}">
        <p15:presenceInfo xmlns:p15="http://schemas.microsoft.com/office/powerpoint/2012/main" userId="S-1-5-21-777207634-1046229261-281947949-3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BC4D5"/>
    <a:srgbClr val="4D7A99"/>
    <a:srgbClr val="C7D8E3"/>
    <a:srgbClr val="1C2D38"/>
    <a:srgbClr val="294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39" autoAdjust="0"/>
    <p:restoredTop sz="74618" autoAdjust="0"/>
  </p:normalViewPr>
  <p:slideViewPr>
    <p:cSldViewPr>
      <p:cViewPr varScale="1">
        <p:scale>
          <a:sx n="85" d="100"/>
          <a:sy n="85" d="100"/>
        </p:scale>
        <p:origin x="948" y="84"/>
      </p:cViewPr>
      <p:guideLst>
        <p:guide orient="horz" pos="2160"/>
        <p:guide pos="3840"/>
        <p:guide/>
        <p:guide pos="212"/>
        <p:guide pos="7469"/>
        <p:guide pos="7680"/>
      </p:guideLst>
    </p:cSldViewPr>
  </p:slideViewPr>
  <p:outlineViewPr>
    <p:cViewPr>
      <p:scale>
        <a:sx n="33" d="100"/>
        <a:sy n="33" d="100"/>
      </p:scale>
      <p:origin x="0" y="0"/>
    </p:cViewPr>
  </p:outlineViewPr>
  <p:notesTextViewPr>
    <p:cViewPr>
      <p:scale>
        <a:sx n="3" d="2"/>
        <a:sy n="3" d="2"/>
      </p:scale>
      <p:origin x="0" y="-1338"/>
    </p:cViewPr>
  </p:notesTextViewPr>
  <p:notesViewPr>
    <p:cSldViewPr>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34EBD-A25C-4375-80BC-0F377736E70A}" type="datetimeFigureOut">
              <a:rPr lang="en-CA" smtClean="0"/>
              <a:t>2024-07-05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3DD35-20C1-4444-823D-3021FB8B1582}" type="slidenum">
              <a:rPr lang="en-CA" smtClean="0"/>
              <a:t>‹#›</a:t>
            </a:fld>
            <a:endParaRPr lang="en-CA"/>
          </a:p>
        </p:txBody>
      </p:sp>
    </p:spTree>
    <p:extLst>
      <p:ext uri="{BB962C8B-B14F-4D97-AF65-F5344CB8AC3E}">
        <p14:creationId xmlns:p14="http://schemas.microsoft.com/office/powerpoint/2010/main" val="628057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Humanity’s return to the Moon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Thank you for having me here today. I am thrilled to talk to you about Canada’s role in lunar exploration.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Over 50 years ago, human beings first stepped on the Moon – our planet’s only natural satellite.</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After maintaining continuous human presence aboard the International Space Station for over 20 years, only 400 kilometres above our planet, humanity is now getting ready to return to the Moon, a destination 1,000 times farther than the Space Station. And this time, the goal of this major international collaboration in human space exploration is to send humans deeper into space than we have ever been. </a:t>
            </a:r>
          </a:p>
          <a:p>
            <a:pPr>
              <a:lnSpc>
                <a:spcPct val="107000"/>
              </a:lnSpc>
              <a:spcAft>
                <a:spcPts val="600"/>
              </a:spcAft>
            </a:pPr>
            <a:endParaRPr lang="en-CA" sz="11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Canada’s role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Canada will be part of this great endeavour!</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 Canadian astronaut will fly to the Moon on the historic Artemis II mission!</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Canada is</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a:effectLst/>
                <a:latin typeface="Calibri" panose="020F0502020204030204" pitchFamily="34" charset="0"/>
                <a:ea typeface="Calibri" panose="020F0502020204030204" pitchFamily="34" charset="0"/>
                <a:cs typeface="Times New Roman" panose="02020603050405020304" pitchFamily="18" charset="0"/>
              </a:rPr>
              <a:t>contributing to</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NASA’s Artemis program</a:t>
            </a:r>
            <a:r>
              <a:rPr lang="en-CA" sz="1100" dirty="0">
                <a:effectLst/>
                <a:latin typeface="Calibri" panose="020F0502020204030204" pitchFamily="34" charset="0"/>
                <a:ea typeface="Calibri" panose="020F0502020204030204" pitchFamily="34" charset="0"/>
                <a:cs typeface="Times New Roman" panose="02020603050405020304" pitchFamily="18" charset="0"/>
              </a:rPr>
              <a:t>, a multi-mission campaign that will push human space exploration to the Moon and on to Mars. The program includes major initiatives like the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Artemis missions</a:t>
            </a:r>
            <a:r>
              <a:rPr lang="en-CA" sz="1100" dirty="0">
                <a:effectLst/>
                <a:latin typeface="Calibri" panose="020F0502020204030204" pitchFamily="34" charset="0"/>
                <a:ea typeface="Calibri" panose="020F0502020204030204" pitchFamily="34" charset="0"/>
                <a:cs typeface="Times New Roman" panose="02020603050405020304" pitchFamily="18" charset="0"/>
              </a:rPr>
              <a:t> and the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Lunar Gateway</a:t>
            </a:r>
            <a:r>
              <a:rPr lang="en-CA" sz="110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 Canadian Space Agency’s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Lunar Exploration Accelerator Program (LEAP)</a:t>
            </a:r>
            <a:r>
              <a:rPr lang="en-CA" sz="1100" dirty="0">
                <a:effectLst/>
                <a:latin typeface="Calibri" panose="020F0502020204030204" pitchFamily="34" charset="0"/>
                <a:ea typeface="Calibri" panose="020F0502020204030204" pitchFamily="34" charset="0"/>
                <a:cs typeface="Times New Roman" panose="02020603050405020304" pitchFamily="18" charset="0"/>
              </a:rPr>
              <a:t> funds a wide range of opportunities for Canadian science and technology activities in lunar orbit and on the Moon’s surface.</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Text version: Canada’s role in Moon exploration (Credit: CSA)</a:t>
            </a:r>
          </a:p>
        </p:txBody>
      </p:sp>
      <p:sp>
        <p:nvSpPr>
          <p:cNvPr id="4" name="Slide Number Placeholder 3"/>
          <p:cNvSpPr>
            <a:spLocks noGrp="1"/>
          </p:cNvSpPr>
          <p:nvPr>
            <p:ph type="sldNum" sz="quarter" idx="10"/>
          </p:nvPr>
        </p:nvSpPr>
        <p:spPr/>
        <p:txBody>
          <a:bodyPr/>
          <a:lstStyle/>
          <a:p>
            <a:fld id="{EDB3DD35-20C1-4444-823D-3021FB8B1582}" type="slidenum">
              <a:rPr lang="en-CA" smtClean="0"/>
              <a:t>1</a:t>
            </a:fld>
            <a:endParaRPr lang="en-CA"/>
          </a:p>
        </p:txBody>
      </p:sp>
    </p:spTree>
    <p:extLst>
      <p:ext uri="{BB962C8B-B14F-4D97-AF65-F5344CB8AC3E}">
        <p14:creationId xmlns:p14="http://schemas.microsoft.com/office/powerpoint/2010/main" val="2496220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Food production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6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Another aspect to consider when planning for future missions is food availability and production. Astronauts on the International Space Station not only bring food with them, but they can also get fresh food shipped from Earth on a regular basis. Astronauts taking part in longer missions in deeper space will need to be more self-sufficient.</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Canadian Space Agency is supporting the development of efficient techniques for growing food in harsh environments both in space and on Earth.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Technologies designed to produce tasty and nutritious food with minimal resources are not only for use on long-duration space missions, but also have the potential to benefit people living in remote and harsh environments like Canada’s North. </a:t>
            </a:r>
          </a:p>
          <a:p>
            <a:pPr marL="285750" lvl="0" indent="-285750">
              <a:lnSpc>
                <a:spcPct val="107000"/>
              </a:lnSpc>
              <a:spcAft>
                <a:spcPts val="600"/>
              </a:spcAft>
              <a:buFont typeface="Arial" panose="020B0604020202020204" pitchFamily="34" charset="0"/>
              <a:buChar char="•"/>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tab pos="457200" algn="l"/>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Food production (Credit: CSA)</a:t>
            </a:r>
            <a:endParaRPr lang="fr-CA" sz="1800" dirty="0">
              <a:solidFill>
                <a:srgbClr val="FF0000"/>
              </a:solidFill>
            </a:endParaRPr>
          </a:p>
          <a:p>
            <a:pPr marL="285750" lvl="0" indent="-285750">
              <a:lnSpc>
                <a:spcPct val="107000"/>
              </a:lnSpc>
              <a:spcAft>
                <a:spcPts val="600"/>
              </a:spcAft>
              <a:buFont typeface="Arial" panose="020B0604020202020204" pitchFamily="34" charset="0"/>
              <a:buChar char="•"/>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10</a:t>
            </a:fld>
            <a:endParaRPr lang="en-CA"/>
          </a:p>
        </p:txBody>
      </p:sp>
    </p:spTree>
    <p:extLst>
      <p:ext uri="{BB962C8B-B14F-4D97-AF65-F5344CB8AC3E}">
        <p14:creationId xmlns:p14="http://schemas.microsoft.com/office/powerpoint/2010/main" val="273924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Lunar exploration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i="1" dirty="0">
                <a:effectLst/>
                <a:latin typeface="Calibri" panose="020F0502020204030204" pitchFamily="34" charset="0"/>
                <a:ea typeface="Calibri" panose="020F0502020204030204" pitchFamily="34" charset="0"/>
                <a:cs typeface="Times New Roman" panose="02020603050405020304" pitchFamily="18" charset="0"/>
              </a:rPr>
              <a:t>Canadian lunar rover</a:t>
            </a:r>
          </a:p>
          <a:p>
            <a:pPr marL="0" lvl="0" indent="0">
              <a:lnSpc>
                <a:spcPct val="107000"/>
              </a:lnSpc>
              <a:spcAft>
                <a:spcPts val="600"/>
              </a:spcAft>
              <a:buFont typeface="Arial" panose="020B0604020202020204" pitchFamily="34" charset="0"/>
              <a:buNone/>
              <a:tabLst>
                <a:tab pos="457200" algn="l"/>
              </a:tabLs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Canada is sending a rover to the Moon!</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 development, launch, and operation of a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Canadian lunar rover</a:t>
            </a:r>
            <a:r>
              <a:rPr lang="en-CA" sz="1100" dirty="0">
                <a:effectLst/>
                <a:latin typeface="Calibri" panose="020F0502020204030204" pitchFamily="34" charset="0"/>
                <a:ea typeface="Calibri" panose="020F0502020204030204" pitchFamily="34" charset="0"/>
                <a:cs typeface="Times New Roman" panose="02020603050405020304" pitchFamily="18" charset="0"/>
              </a:rPr>
              <a:t> is one of the exciting technology demonstrations under LEAP.</a:t>
            </a:r>
          </a:p>
          <a:p>
            <a:pPr marL="171450" lvl="0" indent="-171450">
              <a:lnSpc>
                <a:spcPct val="107000"/>
              </a:lnSpc>
              <a:spcAft>
                <a:spcPts val="600"/>
              </a:spcAft>
              <a:buFont typeface="Arial" panose="020B0604020202020204" pitchFamily="34" charset="0"/>
              <a:buChar char="•"/>
              <a:tabLst>
                <a:tab pos="457200" algn="l"/>
              </a:tabLst>
            </a:pPr>
            <a:r>
              <a:rPr lang="en-CA" sz="1100" dirty="0" err="1">
                <a:effectLst/>
                <a:latin typeface="Calibri" panose="020F0502020204030204" pitchFamily="34" charset="0"/>
                <a:ea typeface="Calibri" panose="020F0502020204030204" pitchFamily="34" charset="0"/>
                <a:cs typeface="Times New Roman" panose="02020603050405020304" pitchFamily="18" charset="0"/>
              </a:rPr>
              <a:t>Canadensys</a:t>
            </a:r>
            <a:r>
              <a:rPr lang="en-CA" sz="1100" dirty="0">
                <a:effectLst/>
                <a:latin typeface="Calibri" panose="020F0502020204030204" pitchFamily="34" charset="0"/>
                <a:ea typeface="Calibri" panose="020F0502020204030204" pitchFamily="34" charset="0"/>
                <a:cs typeface="Times New Roman" panose="02020603050405020304" pitchFamily="18" charset="0"/>
              </a:rPr>
              <a:t> is building the rover and developing its Canadian payloads.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 science rover will:	</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be designed to survive a lunar night – which lasts 14 Earth days and is extremely cold and dark</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explore the Moon’s south pole to find water ice</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be sent to the Moon no earlier than 2026</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 rover will navigate the surface of the Moon to test and demonstrate key systems like surface mobility, telecommunications, dust mitigation, navigation, and remote semi-autonomous control. The hydrogen and oxygen from lunar water ice could be used as fuel for future missions to Mars! </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Text version: Canadian lunar rover (Credit: CSA)</a:t>
            </a: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EDB3DD35-20C1-4444-823D-3021FB8B1582}" type="slidenum">
              <a:rPr lang="en-CA" smtClean="0"/>
              <a:t>11</a:t>
            </a:fld>
            <a:endParaRPr lang="en-CA"/>
          </a:p>
        </p:txBody>
      </p:sp>
    </p:spTree>
    <p:extLst>
      <p:ext uri="{BB962C8B-B14F-4D97-AF65-F5344CB8AC3E}">
        <p14:creationId xmlns:p14="http://schemas.microsoft.com/office/powerpoint/2010/main" val="262892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Lunar utility vehicle </a:t>
            </a:r>
          </a:p>
          <a:p>
            <a:pPr marL="0" lvl="0" indent="0">
              <a:lnSpc>
                <a:spcPct val="107000"/>
              </a:lnSpc>
              <a:spcAft>
                <a:spcPts val="6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Canada will also design, build and operate a lunar utility vehicle.</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Canadian lunar utility vehicle will be available to provide critical assistance to astronauts on the Moon and support operations.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Investments through the next phase of LEAP will enable the development of new technologies for the lunar utility vehicle.</a:t>
            </a:r>
          </a:p>
          <a:p>
            <a:pPr marL="0" lvl="0" indent="0">
              <a:lnSpc>
                <a:spcPct val="107000"/>
              </a:lnSpc>
              <a:spcAft>
                <a:spcPts val="6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Lunar utility vehicle (Credit: ESA – P.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Carril</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12</a:t>
            </a:fld>
            <a:endParaRPr lang="en-CA"/>
          </a:p>
        </p:txBody>
      </p:sp>
    </p:spTree>
    <p:extLst>
      <p:ext uri="{BB962C8B-B14F-4D97-AF65-F5344CB8AC3E}">
        <p14:creationId xmlns:p14="http://schemas.microsoft.com/office/powerpoint/2010/main" val="352775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Conclusion</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These are exciting times for Canada!</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This new era of lunar exploration provides opportunities for Canadian companies and researchers, who are ready to take advantage of this international effort by contributing smart innovations, cutting‑edge technologies, and world-leading science.</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These upcoming missions to new destinations will inspire young Canadians to reach for the stars and become the next generation of scientists, engineers, and explorers.</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(Credit: NASA/Liam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Yanulis</a:t>
            </a:r>
            <a:r>
              <a:rPr lang="en-CA" sz="1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EDB3DD35-20C1-4444-823D-3021FB8B1582}" type="slidenum">
              <a:rPr lang="en-CA" smtClean="0"/>
              <a:t>13</a:t>
            </a:fld>
            <a:endParaRPr lang="en-CA"/>
          </a:p>
        </p:txBody>
      </p:sp>
    </p:spTree>
    <p:extLst>
      <p:ext uri="{BB962C8B-B14F-4D97-AF65-F5344CB8AC3E}">
        <p14:creationId xmlns:p14="http://schemas.microsoft.com/office/powerpoint/2010/main" val="2664894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200" b="1" dirty="0">
                <a:effectLst/>
                <a:latin typeface="Calibri" panose="020F0502020204030204" pitchFamily="34" charset="0"/>
                <a:ea typeface="Calibri" panose="020F0502020204030204" pitchFamily="34" charset="0"/>
                <a:cs typeface="Times New Roman" panose="02020603050405020304" pitchFamily="18" charset="0"/>
              </a:rPr>
              <a:t>End – CSA website and social media</a:t>
            </a:r>
          </a:p>
          <a:p>
            <a:pPr>
              <a:lnSpc>
                <a:spcPct val="107000"/>
              </a:lnSpc>
              <a:spcAft>
                <a:spcPts val="6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To stay up to date on Canada’s role in going back to the Moon, visit the Canadian Space Agency’s website and follow us on social media.</a:t>
            </a:r>
          </a:p>
          <a:p>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200" dirty="0">
                <a:effectLst/>
                <a:latin typeface="Calibri" panose="020F0502020204030204" pitchFamily="34" charset="0"/>
                <a:ea typeface="Calibri" panose="020F0502020204030204" pitchFamily="34" charset="0"/>
                <a:cs typeface="Times New Roman" panose="02020603050405020304" pitchFamily="18" charset="0"/>
              </a:rPr>
              <a:t>Text version: Follow us on social media. </a:t>
            </a:r>
            <a:r>
              <a:rPr lang="fr-CA" sz="1200" dirty="0">
                <a:effectLst/>
                <a:latin typeface="Calibri" panose="020F0502020204030204" pitchFamily="34" charset="0"/>
                <a:ea typeface="Calibri" panose="020F0502020204030204" pitchFamily="34" charset="0"/>
                <a:cs typeface="Times New Roman" panose="02020603050405020304" pitchFamily="18" charset="0"/>
              </a:rPr>
              <a:t>Suivez-nous dans les médias sociaux. asc-csa.gc.ca (</a:t>
            </a:r>
            <a:r>
              <a:rPr lang="fr-CA" sz="1200" dirty="0" err="1">
                <a:effectLst/>
                <a:latin typeface="Calibri" panose="020F0502020204030204" pitchFamily="34" charset="0"/>
                <a:ea typeface="Calibri" panose="020F0502020204030204" pitchFamily="34" charset="0"/>
                <a:cs typeface="Times New Roman" panose="02020603050405020304" pitchFamily="18" charset="0"/>
              </a:rPr>
              <a:t>Credit</a:t>
            </a:r>
            <a:r>
              <a:rPr lang="fr-CA" sz="1200" dirty="0">
                <a:effectLst/>
                <a:latin typeface="Calibri" panose="020F0502020204030204" pitchFamily="34" charset="0"/>
                <a:ea typeface="Calibri" panose="020F0502020204030204" pitchFamily="34" charset="0"/>
                <a:cs typeface="Times New Roman" panose="02020603050405020304" pitchFamily="18" charset="0"/>
              </a:rPr>
              <a:t>: CSA, NASA) </a:t>
            </a:r>
            <a:endParaRPr lang="en-CA" dirty="0"/>
          </a:p>
          <a:p>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14</a:t>
            </a:fld>
            <a:endParaRPr lang="en-CA"/>
          </a:p>
        </p:txBody>
      </p:sp>
    </p:spTree>
    <p:extLst>
      <p:ext uri="{BB962C8B-B14F-4D97-AF65-F5344CB8AC3E}">
        <p14:creationId xmlns:p14="http://schemas.microsoft.com/office/powerpoint/2010/main" val="183239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The NASA-led Artemis program</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Artemis is a new chapter of lunar exploration designed to send humans farther into space than ever before.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These increasingly complex missions lay the foundation for sustainable human and robotic exploration of the Moon, and onward to Mars.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Like the Apollo program over 50 years ago, Artemis begins with missions around the Moon before a mission that lands on the lunar surface.</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After Artemis I, the successful uncrewed test flight that took place in 2022, comes Artemis II, currently planned for launch no earlier than September 2025.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Through the Artemis missions, NASA will land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the first woman and the first person of colour</a:t>
            </a:r>
            <a:r>
              <a:rPr lang="en-CA" sz="1800" dirty="0">
                <a:effectLst/>
                <a:latin typeface="Calibri" panose="020F0502020204030204" pitchFamily="34" charset="0"/>
                <a:ea typeface="Calibri" panose="020F0502020204030204" pitchFamily="34" charset="0"/>
                <a:cs typeface="Times New Roman" panose="02020603050405020304" pitchFamily="18" charset="0"/>
              </a:rPr>
              <a:t> on the lunar surface.</a:t>
            </a: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Artemis Missions. Artemis I: an uncrewed test flight; Artemis II: a crewed test flight; Artemis III: astronauts fly to the Moon. (Credit: NASA)</a:t>
            </a:r>
            <a:endParaRPr lang="fr-CA" dirty="0"/>
          </a:p>
        </p:txBody>
      </p:sp>
      <p:sp>
        <p:nvSpPr>
          <p:cNvPr id="4" name="Slide Number Placeholder 3"/>
          <p:cNvSpPr>
            <a:spLocks noGrp="1"/>
          </p:cNvSpPr>
          <p:nvPr>
            <p:ph type="sldNum" sz="quarter" idx="10"/>
          </p:nvPr>
        </p:nvSpPr>
        <p:spPr/>
        <p:txBody>
          <a:bodyPr/>
          <a:lstStyle/>
          <a:p>
            <a:fld id="{EDB3DD35-20C1-4444-823D-3021FB8B1582}" type="slidenum">
              <a:rPr lang="en-CA" smtClean="0"/>
              <a:t>2</a:t>
            </a:fld>
            <a:endParaRPr lang="en-CA"/>
          </a:p>
        </p:txBody>
      </p:sp>
    </p:spTree>
    <p:extLst>
      <p:ext uri="{BB962C8B-B14F-4D97-AF65-F5344CB8AC3E}">
        <p14:creationId xmlns:p14="http://schemas.microsoft.com/office/powerpoint/2010/main" val="141948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Canadian Space Agency astronaut Jeremy Hansen</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And for the first time, a Canadian will make history by flying around the Moon.</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Canadian Space Agency astronaut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Jeremy Hansen</a:t>
            </a:r>
            <a:r>
              <a:rPr lang="en-CA" sz="1800" dirty="0">
                <a:effectLst/>
                <a:latin typeface="Calibri" panose="020F0502020204030204" pitchFamily="34" charset="0"/>
                <a:ea typeface="Calibri" panose="020F0502020204030204" pitchFamily="34" charset="0"/>
                <a:cs typeface="Times New Roman" panose="02020603050405020304" pitchFamily="18" charset="0"/>
              </a:rPr>
              <a:t> will be part of a new generation of space explorers.</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With Artemis II, Canada will become the second country to have an astronaut fly around the Moon.</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Canada’s seat is assured by Canadian Space Agency astronaut Jenni Gibbons, who is assigned as the Canadian backup on the mission. She is taking all the same training and will be ready to step in if Jeremy is unable to take part.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Jeremy will bring Canadians along on his journey to the Moon </a:t>
            </a:r>
            <a:r>
              <a:rPr lang="en-CA" sz="18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by sharing about his training, preparation, and mission through video logs, or vlogs, and on social media. </a:t>
            </a:r>
            <a:r>
              <a:rPr lang="en-CA" sz="1800" u="none"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a:effectLst/>
                <a:latin typeface="Calibri" panose="020F0502020204030204" pitchFamily="34" charset="0"/>
                <a:ea typeface="Calibri" panose="020F0502020204030204" pitchFamily="34" charset="0"/>
                <a:cs typeface="Times New Roman" panose="02020603050405020304" pitchFamily="18" charset="0"/>
              </a:rPr>
              <a:t>Be sure to follow for updates!</a:t>
            </a:r>
          </a:p>
          <a:p>
            <a:pPr>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CSA astronaut Jeremy Hansen (Credit: NASA)   </a:t>
            </a:r>
          </a:p>
          <a:p>
            <a:pPr>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3</a:t>
            </a:fld>
            <a:endParaRPr lang="en-CA"/>
          </a:p>
        </p:txBody>
      </p:sp>
    </p:spTree>
    <p:extLst>
      <p:ext uri="{BB962C8B-B14F-4D97-AF65-F5344CB8AC3E}">
        <p14:creationId xmlns:p14="http://schemas.microsoft.com/office/powerpoint/2010/main" val="165902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Artemis II crew</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Jeremy will join three NASA astronauts: Commander Reid Wiseman (sitting, in the middle), pilot Victor Glover (standing in the back), and mission specialist Christina Koch (standing to the left) aboard the Orion spacecraft.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They will spend approximately 10 days away from Earth as they test Orion’s systems in Earth orbit and proceed onward to the far side of the Moon. </a:t>
            </a: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Artemis II crew: Reid Wiseman, Victor Glover, Christina H. Koch, Jeremy Hansen (Credit: NASA)</a:t>
            </a:r>
            <a:endParaRPr lang="en-CA" dirty="0"/>
          </a:p>
        </p:txBody>
      </p:sp>
      <p:sp>
        <p:nvSpPr>
          <p:cNvPr id="4" name="Slide Number Placeholder 3"/>
          <p:cNvSpPr>
            <a:spLocks noGrp="1"/>
          </p:cNvSpPr>
          <p:nvPr>
            <p:ph type="sldNum" sz="quarter" idx="10"/>
          </p:nvPr>
        </p:nvSpPr>
        <p:spPr/>
        <p:txBody>
          <a:bodyPr/>
          <a:lstStyle/>
          <a:p>
            <a:fld id="{F81B6D1E-EAFD-42B2-8947-1F96616E34E4}" type="slidenum">
              <a:rPr lang="en-CA" smtClean="0"/>
              <a:t>4</a:t>
            </a:fld>
            <a:endParaRPr lang="en-CA"/>
          </a:p>
        </p:txBody>
      </p:sp>
    </p:spTree>
    <p:extLst>
      <p:ext uri="{BB962C8B-B14F-4D97-AF65-F5344CB8AC3E}">
        <p14:creationId xmlns:p14="http://schemas.microsoft.com/office/powerpoint/2010/main" val="342809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dirty="0">
                <a:effectLst/>
                <a:latin typeface="+mn-lt"/>
                <a:ea typeface="Calibri" panose="020F0502020204030204" pitchFamily="34" charset="0"/>
                <a:cs typeface="Times New Roman" panose="02020603050405020304" pitchFamily="18" charset="0"/>
              </a:rPr>
              <a:t>Jeremy Hansen is part of the Artemis II flight thanks to Canada’s contribution to the Lunar Gateway.</a:t>
            </a:r>
          </a:p>
          <a:p>
            <a:pPr>
              <a:lnSpc>
                <a:spcPct val="107000"/>
              </a:lnSpc>
              <a:spcAft>
                <a:spcPts val="600"/>
              </a:spcAft>
            </a:pPr>
            <a:endParaRPr lang="en-CA" sz="1100" dirty="0">
              <a:effectLst/>
              <a:latin typeface="+mn-lt"/>
              <a:ea typeface="Calibri" panose="020F0502020204030204" pitchFamily="34" charset="0"/>
              <a:cs typeface="Times New Roman" panose="02020603050405020304" pitchFamily="18" charset="0"/>
            </a:endParaRPr>
          </a:p>
          <a:p>
            <a:pPr>
              <a:lnSpc>
                <a:spcPct val="107000"/>
              </a:lnSpc>
              <a:spcAft>
                <a:spcPts val="600"/>
              </a:spcAft>
            </a:pPr>
            <a:r>
              <a:rPr lang="en-CA" sz="1100" b="1" dirty="0">
                <a:effectLst/>
                <a:latin typeface="+mn-lt"/>
                <a:ea typeface="Calibri" panose="020F0502020204030204" pitchFamily="34" charset="0"/>
                <a:cs typeface="Times New Roman" panose="02020603050405020304" pitchFamily="18" charset="0"/>
              </a:rPr>
              <a:t>The Lunar Gateway:</a:t>
            </a:r>
            <a:endParaRPr lang="en-CA" sz="1100" dirty="0">
              <a:effectLst/>
              <a:latin typeface="+mn-lt"/>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is a small space station that will orbit the Moon</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is about one-sixth the size of the International Space Station</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will include modules for science research and living quarters for crews of four astronauts</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is an international partnership led by NASA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The first two elements of the Gateway – the Power and Propulsion Element (PPE) and the Habitation and Logistics Outpost (HALO) – will launch together no earlier than 2025. Other modules will be added afterwards.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Canada’s contribution, Canadarm3, is scheduled to launch no earlier than 2029.</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The Gateway is expected to support science and technology demonstrations by 2026. Canada will have the opportunity to conduct a variety of scientific experiments aboard Gateway.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The Gateway will be:</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mn-lt"/>
                <a:ea typeface="Calibri" panose="020F0502020204030204" pitchFamily="34" charset="0"/>
                <a:cs typeface="Times New Roman" panose="02020603050405020304" pitchFamily="18" charset="0"/>
              </a:rPr>
              <a:t>a science laboratory</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mn-lt"/>
                <a:ea typeface="Calibri" panose="020F0502020204030204" pitchFamily="34" charset="0"/>
                <a:cs typeface="Times New Roman" panose="02020603050405020304" pitchFamily="18" charset="0"/>
              </a:rPr>
              <a:t>a test bed for new technologies</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mn-lt"/>
                <a:ea typeface="Calibri" panose="020F0502020204030204" pitchFamily="34" charset="0"/>
                <a:cs typeface="Times New Roman" panose="02020603050405020304" pitchFamily="18" charset="0"/>
              </a:rPr>
              <a:t>a </a:t>
            </a:r>
            <a:r>
              <a:rPr lang="en-CA" sz="1100" dirty="0" err="1">
                <a:effectLst/>
                <a:latin typeface="+mn-lt"/>
                <a:ea typeface="Calibri" panose="020F0502020204030204" pitchFamily="34" charset="0"/>
                <a:cs typeface="Times New Roman" panose="02020603050405020304" pitchFamily="18" charset="0"/>
              </a:rPr>
              <a:t>rendez</a:t>
            </a:r>
            <a:r>
              <a:rPr lang="en-CA" sz="1100" dirty="0">
                <a:effectLst/>
                <a:latin typeface="+mn-lt"/>
                <a:ea typeface="Calibri" panose="020F0502020204030204" pitchFamily="34" charset="0"/>
                <a:cs typeface="Times New Roman" panose="02020603050405020304" pitchFamily="18" charset="0"/>
              </a:rPr>
              <a:t> </a:t>
            </a:r>
            <a:r>
              <a:rPr lang="en-CA" sz="1100" dirty="0" err="1">
                <a:effectLst/>
                <a:latin typeface="+mn-lt"/>
                <a:ea typeface="Calibri" panose="020F0502020204030204" pitchFamily="34" charset="0"/>
                <a:cs typeface="Times New Roman" panose="02020603050405020304" pitchFamily="18" charset="0"/>
              </a:rPr>
              <a:t>vous</a:t>
            </a:r>
            <a:r>
              <a:rPr lang="en-CA" sz="1100" dirty="0">
                <a:effectLst/>
                <a:latin typeface="+mn-lt"/>
                <a:ea typeface="Calibri" panose="020F0502020204030204" pitchFamily="34" charset="0"/>
                <a:cs typeface="Times New Roman" panose="02020603050405020304" pitchFamily="18" charset="0"/>
              </a:rPr>
              <a:t> location for exploration of the surface of the Moon</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mn-lt"/>
                <a:ea typeface="Calibri" panose="020F0502020204030204" pitchFamily="34" charset="0"/>
                <a:cs typeface="Times New Roman" panose="02020603050405020304" pitchFamily="18" charset="0"/>
              </a:rPr>
              <a:t>a mission control centre for operations on the Moon</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mn-lt"/>
                <a:ea typeface="Calibri" panose="020F0502020204030204" pitchFamily="34" charset="0"/>
                <a:cs typeface="Times New Roman" panose="02020603050405020304" pitchFamily="18" charset="0"/>
              </a:rPr>
              <a:t>one day, a stepping stone for voyages to Mars</a:t>
            </a:r>
          </a:p>
          <a:p>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100" dirty="0">
                <a:effectLst/>
                <a:latin typeface="Calibri" panose="020F0502020204030204" pitchFamily="34" charset="0"/>
                <a:ea typeface="Calibri" panose="020F0502020204030204" pitchFamily="34" charset="0"/>
                <a:cs typeface="Times New Roman" panose="02020603050405020304" pitchFamily="18" charset="0"/>
              </a:rPr>
              <a:t>Text version: Lunar Gateway (Credit: NASA/Alberto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Bertolin</a:t>
            </a:r>
            <a:r>
              <a:rPr lang="en-CA"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b="0" i="0" dirty="0">
                <a:solidFill>
                  <a:srgbClr val="333333"/>
                </a:solidFill>
                <a:effectLst/>
                <a:latin typeface="+mn-lt"/>
              </a:rPr>
              <a:t>Bradley Reynolds</a:t>
            </a:r>
            <a:r>
              <a:rPr lang="en-CA" sz="1100" dirty="0">
                <a:effectLst/>
                <a:latin typeface="Calibri" panose="020F0502020204030204" pitchFamily="34" charset="0"/>
                <a:ea typeface="Calibri" panose="020F0502020204030204" pitchFamily="34" charset="0"/>
                <a:cs typeface="Times New Roman" panose="02020603050405020304" pitchFamily="18" charset="0"/>
              </a:rPr>
              <a:t>)</a:t>
            </a:r>
            <a:endParaRPr lang="en-CA" dirty="0"/>
          </a:p>
          <a:p>
            <a:endParaRPr lang="en-US" dirty="0"/>
          </a:p>
        </p:txBody>
      </p:sp>
      <p:sp>
        <p:nvSpPr>
          <p:cNvPr id="4" name="Slide Number Placeholder 3"/>
          <p:cNvSpPr>
            <a:spLocks noGrp="1"/>
          </p:cNvSpPr>
          <p:nvPr>
            <p:ph type="sldNum" sz="quarter" idx="5"/>
          </p:nvPr>
        </p:nvSpPr>
        <p:spPr/>
        <p:txBody>
          <a:bodyPr/>
          <a:lstStyle/>
          <a:p>
            <a:fld id="{EDB3DD35-20C1-4444-823D-3021FB8B1582}" type="slidenum">
              <a:rPr lang="en-CA" smtClean="0"/>
              <a:t>5</a:t>
            </a:fld>
            <a:endParaRPr lang="en-CA"/>
          </a:p>
        </p:txBody>
      </p:sp>
    </p:spTree>
    <p:extLst>
      <p:ext uri="{BB962C8B-B14F-4D97-AF65-F5344CB8AC3E}">
        <p14:creationId xmlns:p14="http://schemas.microsoft.com/office/powerpoint/2010/main" val="60670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52925"/>
            <a:ext cx="5486400" cy="3600450"/>
          </a:xfrm>
        </p:spPr>
        <p:txBody>
          <a:bodyPr/>
          <a:lstStyle/>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Canada’s contribution: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Canadarm3</a:t>
            </a:r>
            <a:r>
              <a:rPr lang="en-CA" sz="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lnSpc>
                <a:spcPct val="107000"/>
              </a:lnSpc>
              <a:spcAft>
                <a:spcPts val="600"/>
              </a:spcAft>
              <a:buFont typeface="Arial" panose="020B0604020202020204" pitchFamily="34" charset="0"/>
              <a:buChar char="•"/>
            </a:pPr>
            <a:r>
              <a:rPr lang="en-CA" sz="1100" dirty="0">
                <a:effectLst/>
                <a:latin typeface="Calibri" panose="020F0502020204030204" pitchFamily="34" charset="0"/>
                <a:ea typeface="Times New Roman" panose="02020603050405020304" pitchFamily="18" charset="0"/>
                <a:cs typeface="Times New Roman" panose="02020603050405020304" pitchFamily="18" charset="0"/>
              </a:rPr>
              <a:t>Canadian robotic system that will perform some tasks around the Moon without human intervention.</a:t>
            </a:r>
          </a:p>
          <a:p>
            <a:pPr marL="171450" indent="-171450">
              <a:lnSpc>
                <a:spcPct val="107000"/>
              </a:lnSpc>
              <a:spcAft>
                <a:spcPts val="600"/>
              </a:spcAft>
              <a:buFont typeface="Arial" panose="020B0604020202020204" pitchFamily="34" charset="0"/>
              <a:buChar char="•"/>
            </a:pPr>
            <a:r>
              <a:rPr lang="en-CA" sz="1100" dirty="0">
                <a:effectLst/>
                <a:latin typeface="Calibri" panose="020F0502020204030204" pitchFamily="34" charset="0"/>
                <a:ea typeface="Times New Roman" panose="02020603050405020304" pitchFamily="18" charset="0"/>
                <a:cs typeface="Times New Roman" panose="02020603050405020304" pitchFamily="18" charset="0"/>
              </a:rPr>
              <a:t>The system will also be operated by robotics flight controllers in Canada, or by Gateway crew. </a:t>
            </a:r>
          </a:p>
          <a:p>
            <a:pPr marL="171450" indent="-171450">
              <a:lnSpc>
                <a:spcPct val="107000"/>
              </a:lnSpc>
              <a:spcAft>
                <a:spcPts val="600"/>
              </a:spcAft>
              <a:buFont typeface="Arial" panose="020B0604020202020204" pitchFamily="34" charset="0"/>
              <a:buChar char="•"/>
            </a:pPr>
            <a:r>
              <a:rPr lang="en-CA" sz="1100" dirty="0">
                <a:effectLst/>
                <a:latin typeface="Calibri" panose="020F0502020204030204" pitchFamily="34" charset="0"/>
                <a:ea typeface="Calibri" panose="020F0502020204030204" pitchFamily="34" charset="0"/>
                <a:cs typeface="Times New Roman" panose="02020603050405020304" pitchFamily="18" charset="0"/>
              </a:rPr>
              <a:t>could be used to </a:t>
            </a:r>
          </a:p>
          <a:p>
            <a:pPr marL="628650" lvl="1" indent="-171450">
              <a:lnSpc>
                <a:spcPct val="107000"/>
              </a:lnSpc>
              <a:spcAft>
                <a:spcPts val="600"/>
              </a:spcAft>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maintain, repair and inspect the Lunar Gateway</a:t>
            </a:r>
          </a:p>
          <a:p>
            <a:pPr marL="628650" lvl="1" indent="-171450">
              <a:lnSpc>
                <a:spcPct val="107000"/>
              </a:lnSpc>
              <a:spcAft>
                <a:spcPts val="600"/>
              </a:spcAft>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relocate Gateway modules </a:t>
            </a:r>
          </a:p>
          <a:p>
            <a:pPr marL="628650" lvl="1" indent="-171450">
              <a:lnSpc>
                <a:spcPct val="107000"/>
              </a:lnSpc>
              <a:spcAft>
                <a:spcPts val="600"/>
              </a:spcAft>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help astronauts during spacewalks </a:t>
            </a:r>
          </a:p>
          <a:p>
            <a:pPr marL="628650" lvl="1" indent="-171450">
              <a:lnSpc>
                <a:spcPct val="107000"/>
              </a:lnSpc>
              <a:spcAft>
                <a:spcPts val="600"/>
              </a:spcAft>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enable science in lunar orbit </a:t>
            </a:r>
          </a:p>
          <a:p>
            <a:pPr marL="628650" lvl="1" indent="-171450">
              <a:lnSpc>
                <a:spcPct val="107000"/>
              </a:lnSpc>
              <a:spcAft>
                <a:spcPts val="600"/>
              </a:spcAft>
              <a:buFont typeface="Courier New" panose="02070309020205020404" pitchFamily="49" charset="0"/>
              <a:buChar char="o"/>
            </a:pPr>
            <a:r>
              <a:rPr lang="en-CA" sz="1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catch spacecraft visiting the Gateway</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Text version: Canadarm3 (Credit: NASA/CSA)</a:t>
            </a:r>
          </a:p>
          <a:p>
            <a:pPr>
              <a:spcAft>
                <a:spcPts val="800"/>
              </a:spcAft>
            </a:pPr>
            <a:r>
              <a:rPr lang="en-CA" sz="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6</a:t>
            </a:fld>
            <a:endParaRPr lang="en-CA"/>
          </a:p>
        </p:txBody>
      </p:sp>
    </p:spTree>
    <p:extLst>
      <p:ext uri="{BB962C8B-B14F-4D97-AF65-F5344CB8AC3E}">
        <p14:creationId xmlns:p14="http://schemas.microsoft.com/office/powerpoint/2010/main" val="314258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Canadarm3</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is composed of:</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 large arm</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 small, agile arm that:</a:t>
            </a:r>
          </a:p>
          <a:p>
            <a:pPr marL="1085850" lvl="2" indent="-171450">
              <a:lnSpc>
                <a:spcPct val="107000"/>
              </a:lnSpc>
              <a:spcAft>
                <a:spcPts val="600"/>
              </a:spcAft>
              <a:buFont typeface="Wingdings" panose="05000000000000000000" pitchFamily="2" charset="2"/>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will transfer mission-critical material between the interior and exterior of the space station</a:t>
            </a:r>
          </a:p>
          <a:p>
            <a:pPr marL="1085850" lvl="2" indent="-171450">
              <a:lnSpc>
                <a:spcPct val="107000"/>
              </a:lnSpc>
              <a:spcAft>
                <a:spcPts val="600"/>
              </a:spcAft>
              <a:buFont typeface="Wingdings" panose="05000000000000000000" pitchFamily="2" charset="2"/>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will repair the large arm if necessary</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 set of detachable tools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will be able to travel the entire length of the Lunar Gateway by moving end-over-end with anchoring “hands”</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What Canada gets in return</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opportunities for science on the Moon’s surface and in lunar orbit </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technology demonstrations </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commercial activities, as Canadian companies will be given a wide range of opportunities to test innovative technologies in lunar orbit and on the lunar surface</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two astronaut flights: Jeremy Hansen’s historic participation in Artemis II and another flight to the Lunar Gateway</a:t>
            </a:r>
          </a:p>
          <a:p>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100" dirty="0">
                <a:effectLst/>
                <a:latin typeface="Calibri" panose="020F0502020204030204" pitchFamily="34" charset="0"/>
                <a:ea typeface="Calibri" panose="020F0502020204030204" pitchFamily="34" charset="0"/>
                <a:cs typeface="Times New Roman" panose="02020603050405020304" pitchFamily="18" charset="0"/>
              </a:rPr>
              <a:t>(Credits: Alberto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Bertolin</a:t>
            </a:r>
            <a:r>
              <a:rPr lang="en-CA" sz="1100" dirty="0">
                <a:effectLst/>
                <a:latin typeface="Calibri" panose="020F0502020204030204" pitchFamily="34" charset="0"/>
                <a:ea typeface="Calibri" panose="020F0502020204030204" pitchFamily="34" charset="0"/>
                <a:cs typeface="Times New Roman" panose="02020603050405020304" pitchFamily="18" charset="0"/>
              </a:rPr>
              <a:t>, Bradley Reynolds)</a:t>
            </a:r>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7</a:t>
            </a:fld>
            <a:endParaRPr lang="en-CA"/>
          </a:p>
        </p:txBody>
      </p:sp>
    </p:spTree>
    <p:extLst>
      <p:ext uri="{BB962C8B-B14F-4D97-AF65-F5344CB8AC3E}">
        <p14:creationId xmlns:p14="http://schemas.microsoft.com/office/powerpoint/2010/main" val="397735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Opportunities for lunar science and technology </a:t>
            </a:r>
          </a:p>
          <a:p>
            <a:pPr marL="0" lvl="0" indent="0">
              <a:lnSpc>
                <a:spcPct val="107000"/>
              </a:lnSpc>
              <a:spcAft>
                <a:spcPts val="600"/>
              </a:spcAft>
              <a:buFont typeface="Arial" panose="020B0604020202020204" pitchFamily="34" charset="0"/>
              <a:buNone/>
              <a:tabLst>
                <a:tab pos="457200" algn="l"/>
              </a:tabLs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 lot of technology development and science are needed to support these exciting missions ahead.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 Lunar Exploration Accelerator Program (LEAP) opens doors to a wide range of opportunities for Canadian science and technology activities in lunar orbit or on the Moon’s surface.</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Text version: LEAP: Lunar Exploration Accelerator Program (Credit: CSA)</a:t>
            </a:r>
          </a:p>
        </p:txBody>
      </p:sp>
      <p:sp>
        <p:nvSpPr>
          <p:cNvPr id="4" name="Slide Number Placeholder 3"/>
          <p:cNvSpPr>
            <a:spLocks noGrp="1"/>
          </p:cNvSpPr>
          <p:nvPr>
            <p:ph type="sldNum" sz="quarter" idx="10"/>
          </p:nvPr>
        </p:nvSpPr>
        <p:spPr/>
        <p:txBody>
          <a:bodyPr/>
          <a:lstStyle/>
          <a:p>
            <a:fld id="{EDB3DD35-20C1-4444-823D-3021FB8B1582}" type="slidenum">
              <a:rPr lang="en-CA" smtClean="0"/>
              <a:t>8</a:t>
            </a:fld>
            <a:endParaRPr lang="en-CA"/>
          </a:p>
        </p:txBody>
      </p:sp>
    </p:spTree>
    <p:extLst>
      <p:ext uri="{BB962C8B-B14F-4D97-AF65-F5344CB8AC3E}">
        <p14:creationId xmlns:p14="http://schemas.microsoft.com/office/powerpoint/2010/main" val="14304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Advances in remote healthcare</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An important challenge of these long missions to the Moon and Mars is to keep astronauts safe and healthy.</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Astronauts in space have limited access to healthcare providers and medical resources, as well as long travel times to healthcare facilities. These are in fact similar to challenges faced by people living in remote communities here on Earth.</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Through LEAP’s health-based initiative,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Health Beyond</a:t>
            </a:r>
            <a:r>
              <a:rPr lang="en-CA" sz="1800" dirty="0">
                <a:effectLst/>
                <a:latin typeface="Calibri" panose="020F0502020204030204" pitchFamily="34" charset="0"/>
                <a:ea typeface="Calibri" panose="020F0502020204030204" pitchFamily="34" charset="0"/>
                <a:cs typeface="Times New Roman" panose="02020603050405020304" pitchFamily="18" charset="0"/>
              </a:rPr>
              <a:t>, the Canadian Space Agency is working closely with experts to find solutions in remote and autonomous healthcare that will benefit both astronauts in space and Canadians living in remote areas.</a:t>
            </a:r>
          </a:p>
          <a:p>
            <a:pPr marL="0" lvl="0" indent="0">
              <a:lnSpc>
                <a:spcPct val="107000"/>
              </a:lnSpc>
              <a:spcAft>
                <a:spcPts val="6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Remote healthcare (Credit: CSA)</a:t>
            </a:r>
            <a:endParaRPr lang="fr-CA" dirty="0">
              <a:solidFill>
                <a:srgbClr val="FF0000"/>
              </a:solidFill>
            </a:endParaRPr>
          </a:p>
          <a:p>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9</a:t>
            </a:fld>
            <a:endParaRPr lang="en-CA"/>
          </a:p>
        </p:txBody>
      </p:sp>
    </p:spTree>
    <p:extLst>
      <p:ext uri="{BB962C8B-B14F-4D97-AF65-F5344CB8AC3E}">
        <p14:creationId xmlns:p14="http://schemas.microsoft.com/office/powerpoint/2010/main" val="360036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92102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76061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82059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55657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93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91721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7134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95CCBF-DD6F-4E3C-BBA6-335DD669D1B6}" type="datetimeFigureOut">
              <a:rPr lang="en-CA" smtClean="0"/>
              <a:t>2024-07-05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25535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95CCBF-DD6F-4E3C-BBA6-335DD669D1B6}" type="datetimeFigureOut">
              <a:rPr lang="en-CA" smtClean="0"/>
              <a:t>2024-07-05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08923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95CCBF-DD6F-4E3C-BBA6-335DD669D1B6}" type="datetimeFigureOut">
              <a:rPr lang="en-CA" smtClean="0"/>
              <a:t>2024-07-05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1969218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95CCBF-DD6F-4E3C-BBA6-335DD669D1B6}" type="datetimeFigureOut">
              <a:rPr lang="en-CA" smtClean="0"/>
              <a:t>2024-07-05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282070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5CCBF-DD6F-4E3C-BBA6-335DD669D1B6}" type="datetimeFigureOut">
              <a:rPr lang="en-CA" smtClean="0"/>
              <a:t>2024-07-05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08349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95CCBF-DD6F-4E3C-BBA6-335DD669D1B6}" type="datetimeFigureOut">
              <a:rPr lang="en-CA" smtClean="0"/>
              <a:t>2024-07-05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273042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95CCBF-DD6F-4E3C-BBA6-335DD669D1B6}" type="datetimeFigureOut">
              <a:rPr lang="en-CA" smtClean="0"/>
              <a:t>2024-07-05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43043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5CCBF-DD6F-4E3C-BBA6-335DD669D1B6}" type="datetimeFigureOut">
              <a:rPr lang="en-CA" smtClean="0"/>
              <a:t>2024-07-05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ACBC6-EAD8-4FB9-BA85-8EC2344EC253}" type="slidenum">
              <a:rPr lang="en-CA" smtClean="0"/>
              <a:t>‹#›</a:t>
            </a:fld>
            <a:endParaRPr lang="en-CA"/>
          </a:p>
        </p:txBody>
      </p:sp>
      <p:sp>
        <p:nvSpPr>
          <p:cNvPr id="7" name="MSIPCMContentMarking" descr="{&quot;HashCode&quot;:2077440460,&quot;Placement&quot;:&quot;Header&quot;,&quot;Top&quot;:0.0,&quot;Left&quot;:742.444458,&quot;SlideWidth&quot;:960,&quot;SlideHeight&quot;:540}">
            <a:extLst>
              <a:ext uri="{FF2B5EF4-FFF2-40B4-BE49-F238E27FC236}">
                <a16:creationId xmlns:a16="http://schemas.microsoft.com/office/drawing/2014/main" id="{06F42AC9-9E9F-F7CF-FAF5-0513D4A9423B}"/>
              </a:ext>
            </a:extLst>
          </p:cNvPr>
          <p:cNvSpPr txBox="1"/>
          <p:nvPr userDrawn="1"/>
        </p:nvSpPr>
        <p:spPr>
          <a:xfrm>
            <a:off x="9429045" y="0"/>
            <a:ext cx="2762954" cy="280749"/>
          </a:xfrm>
          <a:prstGeom prst="rect">
            <a:avLst/>
          </a:prstGeom>
          <a:noFill/>
        </p:spPr>
        <p:txBody>
          <a:bodyPr vert="horz" wrap="square" lIns="0" tIns="0" rIns="0" bIns="0" rtlCol="0" anchor="ctr" anchorCtr="1">
            <a:spAutoFit/>
          </a:bodyPr>
          <a:lstStyle/>
          <a:p>
            <a:pPr algn="r">
              <a:spcBef>
                <a:spcPts val="0"/>
              </a:spcBef>
              <a:spcAft>
                <a:spcPts val="0"/>
              </a:spcAft>
            </a:pPr>
            <a:r>
              <a:rPr lang="en-CA" sz="1200">
                <a:solidFill>
                  <a:srgbClr val="696969"/>
                </a:solidFill>
                <a:latin typeface="arial" panose="020B0604020202020204" pitchFamily="34" charset="0"/>
              </a:rPr>
              <a:t>NON CLASSIFIÉ / UNCLASSIFIED</a:t>
            </a:r>
          </a:p>
        </p:txBody>
      </p:sp>
    </p:spTree>
    <p:extLst>
      <p:ext uri="{BB962C8B-B14F-4D97-AF65-F5344CB8AC3E}">
        <p14:creationId xmlns:p14="http://schemas.microsoft.com/office/powerpoint/2010/main" val="174234593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a:p>
        </p:txBody>
      </p:sp>
      <p:sp>
        <p:nvSpPr>
          <p:cNvPr id="7" name="MSIPCMContentMarking" descr="{&quot;HashCode&quot;:2077440460,&quot;Placement&quot;:&quot;Header&quot;,&quot;Top&quot;:0.0,&quot;Left&quot;:742.444458,&quot;SlideWidth&quot;:960,&quot;SlideHeight&quot;:540}">
            <a:extLst>
              <a:ext uri="{FF2B5EF4-FFF2-40B4-BE49-F238E27FC236}">
                <a16:creationId xmlns:a16="http://schemas.microsoft.com/office/drawing/2014/main" id="{D6D6001C-75A7-EFAC-E793-E6F303F8CD0C}"/>
              </a:ext>
            </a:extLst>
          </p:cNvPr>
          <p:cNvSpPr txBox="1"/>
          <p:nvPr userDrawn="1"/>
        </p:nvSpPr>
        <p:spPr>
          <a:xfrm>
            <a:off x="9429045" y="0"/>
            <a:ext cx="2762954" cy="280749"/>
          </a:xfrm>
          <a:prstGeom prst="rect">
            <a:avLst/>
          </a:prstGeom>
          <a:noFill/>
        </p:spPr>
        <p:txBody>
          <a:bodyPr vert="horz" wrap="square" lIns="0" tIns="0" rIns="0" bIns="0" rtlCol="0" anchor="ctr" anchorCtr="1">
            <a:spAutoFit/>
          </a:bodyPr>
          <a:lstStyle/>
          <a:p>
            <a:pPr algn="r">
              <a:spcBef>
                <a:spcPts val="0"/>
              </a:spcBef>
              <a:spcAft>
                <a:spcPts val="0"/>
              </a:spcAft>
            </a:pPr>
            <a:r>
              <a:rPr lang="en-CA" sz="1200">
                <a:solidFill>
                  <a:srgbClr val="696969"/>
                </a:solidFill>
                <a:latin typeface="arial" panose="020B0604020202020204" pitchFamily="34" charset="0"/>
              </a:rPr>
              <a:t>NON CLASSIFIÉ / UNCLASSIFIED</a:t>
            </a:r>
          </a:p>
        </p:txBody>
      </p:sp>
    </p:spTree>
    <p:extLst>
      <p:ext uri="{BB962C8B-B14F-4D97-AF65-F5344CB8AC3E}">
        <p14:creationId xmlns:p14="http://schemas.microsoft.com/office/powerpoint/2010/main" val="2359383778"/>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377"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594" indent="-228594" algn="l" defTabSz="914377" rtl="0" eaLnBrk="1" latinLnBrk="0" hangingPunct="1">
        <a:lnSpc>
          <a:spcPct val="110000"/>
        </a:lnSpc>
        <a:spcBef>
          <a:spcPts val="0"/>
        </a:spcBef>
        <a:spcAft>
          <a:spcPts val="8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783" indent="-228594" algn="l" defTabSz="914377" rtl="0" eaLnBrk="1" latinLnBrk="0" hangingPunct="1">
        <a:lnSpc>
          <a:spcPct val="110000"/>
        </a:lnSpc>
        <a:spcBef>
          <a:spcPts val="0"/>
        </a:spcBef>
        <a:spcAft>
          <a:spcPts val="8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2971" indent="-228594" algn="l" defTabSz="914377" rtl="0" eaLnBrk="1" latinLnBrk="0" hangingPunct="1">
        <a:lnSpc>
          <a:spcPct val="110000"/>
        </a:lnSpc>
        <a:spcBef>
          <a:spcPts val="0"/>
        </a:spcBef>
        <a:spcAft>
          <a:spcPts val="8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160" indent="-228594" algn="l" defTabSz="914377" rtl="0" eaLnBrk="1" latinLnBrk="0" hangingPunct="1">
        <a:lnSpc>
          <a:spcPct val="110000"/>
        </a:lnSpc>
        <a:spcBef>
          <a:spcPts val="0"/>
        </a:spcBef>
        <a:spcAft>
          <a:spcPts val="8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349" indent="-228594" algn="l" defTabSz="914377" rtl="0" eaLnBrk="1" latinLnBrk="0" hangingPunct="1">
        <a:lnSpc>
          <a:spcPct val="110000"/>
        </a:lnSpc>
        <a:spcBef>
          <a:spcPts val="0"/>
        </a:spcBef>
        <a:spcAft>
          <a:spcPts val="8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nside a white maple leaf outline, a bit of the Earth, all of the Moon, and Mars in the distance. The slide also bears the Canadian Space Agency logo in the top left corner and the Government of Canada wordmark in the bottom right corner. "/>
          <p:cNvPicPr>
            <a:picLocks noChangeAspect="1"/>
          </p:cNvPicPr>
          <p:nvPr/>
        </p:nvPicPr>
        <p:blipFill rotWithShape="1">
          <a:blip r:embed="rId3" cstate="print">
            <a:extLst>
              <a:ext uri="{28A0092B-C50C-407E-A947-70E740481C1C}">
                <a14:useLocalDpi xmlns:a14="http://schemas.microsoft.com/office/drawing/2010/main" val="0"/>
              </a:ext>
            </a:extLst>
          </a:blip>
          <a:srcRect l="1974" t="722" r="1644" b="6038"/>
          <a:stretch/>
        </p:blipFill>
        <p:spPr>
          <a:xfrm>
            <a:off x="0" y="0"/>
            <a:ext cx="12193200" cy="6868990"/>
          </a:xfrm>
          <a:prstGeom prst="rect">
            <a:avLst/>
          </a:prstGeom>
        </p:spPr>
      </p:pic>
      <p:sp>
        <p:nvSpPr>
          <p:cNvPr id="11" name="Title 10"/>
          <p:cNvSpPr txBox="1">
            <a:spLocks noGrp="1"/>
          </p:cNvSpPr>
          <p:nvPr>
            <p:ph type="title" idx="4294967295"/>
          </p:nvPr>
        </p:nvSpPr>
        <p:spPr>
          <a:xfrm>
            <a:off x="2840180" y="371444"/>
            <a:ext cx="6525489" cy="12625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4400"/>
              </a:lnSpc>
              <a:spcBef>
                <a:spcPts val="0"/>
              </a:spcBef>
              <a:spcAft>
                <a:spcPts val="0"/>
              </a:spcAft>
              <a:buClrTx/>
              <a:buSzTx/>
              <a:buFontTx/>
              <a:buNone/>
              <a:tabLst/>
              <a:defRPr/>
            </a:pPr>
            <a:r>
              <a:rPr kumimoji="0" lang="en-CA" sz="4800" b="1" i="0" u="none" strike="noStrike" kern="1200" cap="none" spc="0" normalizeH="0" baseline="0" noProof="0" dirty="0">
                <a:ln>
                  <a:noFill/>
                </a:ln>
                <a:solidFill>
                  <a:schemeClr val="tx1"/>
                </a:solidFill>
                <a:effectLst/>
                <a:uLnTx/>
                <a:uFillTx/>
                <a:latin typeface="+mn-lt"/>
                <a:ea typeface="Verdana" panose="020B0604030504040204" pitchFamily="34" charset="0"/>
                <a:cs typeface="+mn-cs"/>
              </a:rPr>
              <a:t>CANADA’S ROLE IN</a:t>
            </a:r>
          </a:p>
          <a:p>
            <a:pPr marL="0" marR="0" lvl="0" indent="0" algn="ctr" defTabSz="457200" rtl="0" eaLnBrk="1" fontAlgn="auto" latinLnBrk="0" hangingPunct="1">
              <a:lnSpc>
                <a:spcPts val="4400"/>
              </a:lnSpc>
              <a:spcBef>
                <a:spcPts val="0"/>
              </a:spcBef>
              <a:spcAft>
                <a:spcPts val="0"/>
              </a:spcAft>
              <a:buClrTx/>
              <a:buSzTx/>
              <a:buFontTx/>
              <a:buNone/>
              <a:tabLst/>
              <a:defRPr/>
            </a:pPr>
            <a:r>
              <a:rPr kumimoji="0" lang="en-CA" sz="5400" b="1" i="0" u="none" strike="noStrike" kern="1200" cap="none" spc="0" normalizeH="0" baseline="0" noProof="0" dirty="0">
                <a:ln>
                  <a:noFill/>
                </a:ln>
                <a:solidFill>
                  <a:srgbClr val="ABC4D5"/>
                </a:solidFill>
                <a:effectLst/>
                <a:uLnTx/>
                <a:uFillTx/>
                <a:latin typeface="+mn-lt"/>
                <a:ea typeface="Verdana" panose="020B0604030504040204" pitchFamily="34" charset="0"/>
                <a:cs typeface="+mn-cs"/>
              </a:rPr>
              <a:t>MOON EXPLORATION</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0516" y="6326816"/>
            <a:ext cx="1335600" cy="406855"/>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34" y="6427870"/>
            <a:ext cx="2561722" cy="316009"/>
          </a:xfrm>
          <a:prstGeom prst="rect">
            <a:avLst/>
          </a:prstGeom>
        </p:spPr>
      </p:pic>
      <p:pic>
        <p:nvPicPr>
          <p:cNvPr id="2" name="Picture 1" descr="Dark backgrounds vertical monochromatic logo">
            <a:extLst>
              <a:ext uri="{FF2B5EF4-FFF2-40B4-BE49-F238E27FC236}">
                <a16:creationId xmlns:a16="http://schemas.microsoft.com/office/drawing/2014/main" id="{139F8D78-6101-15A6-406D-A2902CB79CA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179" t="6816" r="33589" b="25447"/>
          <a:stretch/>
        </p:blipFill>
        <p:spPr bwMode="auto">
          <a:xfrm>
            <a:off x="141334" y="114121"/>
            <a:ext cx="793908" cy="9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50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tronauts on a planetary surface examine a plan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484493"/>
            <a:ext cx="5591944"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itle 8"/>
          <p:cNvSpPr txBox="1">
            <a:spLocks noGrp="1"/>
          </p:cNvSpPr>
          <p:nvPr>
            <p:ph type="title" idx="4294967295"/>
          </p:nvPr>
        </p:nvSpPr>
        <p:spPr>
          <a:xfrm>
            <a:off x="336550" y="437461"/>
            <a:ext cx="511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n-lt"/>
                <a:ea typeface="+mn-ea"/>
                <a:cs typeface="+mn-cs"/>
              </a:rPr>
              <a:t>Food production</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439805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all blue object on the moon&#10;&#10;Description automatically generated">
            <a:extLst>
              <a:ext uri="{FF2B5EF4-FFF2-40B4-BE49-F238E27FC236}">
                <a16:creationId xmlns:a16="http://schemas.microsoft.com/office/drawing/2014/main" id="{705DB8A7-BE3F-E772-BCA2-A9C9E756EA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484493"/>
            <a:ext cx="5879976"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le 7"/>
          <p:cNvSpPr txBox="1">
            <a:spLocks noGrp="1"/>
          </p:cNvSpPr>
          <p:nvPr>
            <p:ph type="title" idx="4294967295"/>
          </p:nvPr>
        </p:nvSpPr>
        <p:spPr>
          <a:xfrm>
            <a:off x="336550" y="437461"/>
            <a:ext cx="482334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n-lt"/>
                <a:ea typeface="+mn-ea"/>
                <a:cs typeface="+mn-cs"/>
              </a:rPr>
              <a:t>Canadian Lunar Rover</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8146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tist's impression of a potential Moon base. In the foreground, rows of solar panels, and a habitation module with plants inside. Astronauts and vehicles are visible on the lunar surface. "/>
          <p:cNvPicPr>
            <a:picLocks noChangeAspect="1"/>
          </p:cNvPicPr>
          <p:nvPr/>
        </p:nvPicPr>
        <p:blipFill rotWithShape="1">
          <a:blip r:embed="rId3" cstate="print">
            <a:extLst>
              <a:ext uri="{28A0092B-C50C-407E-A947-70E740481C1C}">
                <a14:useLocalDpi xmlns:a14="http://schemas.microsoft.com/office/drawing/2010/main" val="0"/>
              </a:ext>
            </a:extLst>
          </a:blip>
          <a:srcRect b="24424"/>
          <a:stretch/>
        </p:blipFill>
        <p:spPr>
          <a:xfrm>
            <a:off x="0" y="-25276"/>
            <a:ext cx="12192000" cy="691066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484493"/>
            <a:ext cx="6672064"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Title 2"/>
          <p:cNvSpPr txBox="1">
            <a:spLocks noGrp="1"/>
          </p:cNvSpPr>
          <p:nvPr>
            <p:ph type="title" idx="4294967295"/>
          </p:nvPr>
        </p:nvSpPr>
        <p:spPr>
          <a:xfrm>
            <a:off x="336550" y="437461"/>
            <a:ext cx="482334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n-lt"/>
                <a:ea typeface="+mn-ea"/>
                <a:cs typeface="+mn-cs"/>
              </a:rPr>
              <a:t>Lunar Utility </a:t>
            </a:r>
            <a:r>
              <a:rPr kumimoji="0" lang="fr-CA" sz="3600" b="1" i="0" u="none" strike="noStrike" kern="1200" cap="none" spc="0" normalizeH="0" baseline="0" noProof="0" dirty="0" err="1">
                <a:ln>
                  <a:noFill/>
                </a:ln>
                <a:solidFill>
                  <a:schemeClr val="tx1"/>
                </a:solidFill>
                <a:effectLst/>
                <a:uLnTx/>
                <a:uFillTx/>
                <a:latin typeface="+mn-lt"/>
                <a:ea typeface="+mn-ea"/>
                <a:cs typeface="+mn-cs"/>
              </a:rPr>
              <a:t>Vehicle</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95677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3D91B-DF3F-B0F9-7D07-B6A80376CA19}"/>
              </a:ext>
            </a:extLst>
          </p:cNvPr>
          <p:cNvSpPr>
            <a:spLocks noGrp="1"/>
          </p:cNvSpPr>
          <p:nvPr>
            <p:ph type="title" idx="4294967295"/>
          </p:nvPr>
        </p:nvSpPr>
        <p:spPr>
          <a:xfrm>
            <a:off x="335360" y="-387424"/>
            <a:ext cx="10515600" cy="1325563"/>
          </a:xfrm>
        </p:spPr>
        <p:txBody>
          <a:bodyPr vert="horz" lIns="91440" tIns="45720" rIns="91440" bIns="45720" rtlCol="0" anchor="b">
            <a:normAutofit/>
          </a:bodyPr>
          <a:lstStyle/>
          <a:p>
            <a:r>
              <a:rPr lang="fr-CA" dirty="0"/>
              <a:t>The future of </a:t>
            </a:r>
            <a:r>
              <a:rPr lang="fr-CA" dirty="0" err="1"/>
              <a:t>space</a:t>
            </a:r>
            <a:r>
              <a:rPr lang="fr-CA" dirty="0"/>
              <a:t> exploration</a:t>
            </a:r>
            <a:endParaRPr lang="en-CA" dirty="0"/>
          </a:p>
        </p:txBody>
      </p:sp>
      <p:pic>
        <p:nvPicPr>
          <p:cNvPr id="2" name="Picture 1" descr="Artist's impression of the Orion capsule flying over the Moon and towards Earth.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4109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448800" y="6356351"/>
            <a:ext cx="2743200" cy="366183"/>
          </a:xfrm>
        </p:spPr>
        <p:txBody>
          <a:bodyPr/>
          <a:lstStyle/>
          <a:p>
            <a:pPr defTabSz="609585"/>
            <a:fld id="{47EB10CD-02C9-4DE9-AF92-58549932B0AC}" type="slidenum">
              <a:rPr lang="en-CA">
                <a:solidFill>
                  <a:prstClr val="black">
                    <a:tint val="75000"/>
                  </a:prstClr>
                </a:solidFill>
              </a:rPr>
              <a:pPr defTabSz="609585"/>
              <a:t>14</a:t>
            </a:fld>
            <a:endParaRPr lang="en-CA" dirty="0">
              <a:solidFill>
                <a:prstClr val="black">
                  <a:tint val="75000"/>
                </a:prstClr>
              </a:solidFill>
            </a:endParaRPr>
          </a:p>
        </p:txBody>
      </p:sp>
    </p:spTree>
    <p:extLst>
      <p:ext uri="{BB962C8B-B14F-4D97-AF65-F5344CB8AC3E}">
        <p14:creationId xmlns:p14="http://schemas.microsoft.com/office/powerpoint/2010/main" val="2664958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 artist's rendition of the Orion capsule flying by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6168" cy="6858000"/>
          </a:xfrm>
          <a:prstGeom prst="rect">
            <a:avLst/>
          </a:prstGeom>
          <a:gradFill>
            <a:gsLst>
              <a:gs pos="0">
                <a:schemeClr val="tx1"/>
              </a:gs>
              <a:gs pos="100000">
                <a:schemeClr val="tx1">
                  <a:alpha val="0"/>
                </a:schemeClr>
              </a:gs>
            </a:gsLst>
            <a:lin ang="0" scaled="0"/>
          </a:gradFill>
        </p:spPr>
      </p:pic>
      <p:sp>
        <p:nvSpPr>
          <p:cNvPr id="13" name="Rectangle 12">
            <a:extLst>
              <a:ext uri="{C183D7F6-B498-43B3-948B-1728B52AA6E4}">
                <adec:decorative xmlns:adec="http://schemas.microsoft.com/office/drawing/2017/decorative" val="1"/>
              </a:ext>
            </a:extLst>
          </p:cNvPr>
          <p:cNvSpPr/>
          <p:nvPr/>
        </p:nvSpPr>
        <p:spPr>
          <a:xfrm>
            <a:off x="0" y="484493"/>
            <a:ext cx="3821622" cy="612000"/>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Title 11"/>
          <p:cNvSpPr txBox="1">
            <a:spLocks noGrp="1"/>
          </p:cNvSpPr>
          <p:nvPr>
            <p:ph type="title" idx="4294967295"/>
          </p:nvPr>
        </p:nvSpPr>
        <p:spPr>
          <a:xfrm>
            <a:off x="336550" y="437461"/>
            <a:ext cx="348507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err="1">
                <a:ln>
                  <a:noFill/>
                </a:ln>
                <a:solidFill>
                  <a:schemeClr val="bg1"/>
                </a:solidFill>
                <a:effectLst/>
                <a:uLnTx/>
                <a:uFillTx/>
                <a:latin typeface="+mn-lt"/>
                <a:ea typeface="+mn-ea"/>
                <a:cs typeface="+mn-cs"/>
              </a:rPr>
              <a:t>Artemis</a:t>
            </a:r>
            <a:r>
              <a:rPr kumimoji="0" lang="fr-CA" sz="3600" b="1" i="0" u="none" strike="noStrike" kern="1200" cap="none" spc="0" normalizeH="0" baseline="0" noProof="0" dirty="0">
                <a:ln>
                  <a:noFill/>
                </a:ln>
                <a:solidFill>
                  <a:schemeClr val="bg1"/>
                </a:solidFill>
                <a:effectLst/>
                <a:uLnTx/>
                <a:uFillTx/>
                <a:latin typeface="+mn-lt"/>
                <a:ea typeface="+mn-ea"/>
                <a:cs typeface="+mn-cs"/>
              </a:rPr>
              <a:t> Missions</a:t>
            </a:r>
            <a:endParaRPr kumimoji="0" lang="en-CA" sz="36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TextBox 6"/>
          <p:cNvSpPr txBox="1"/>
          <p:nvPr/>
        </p:nvSpPr>
        <p:spPr>
          <a:xfrm>
            <a:off x="47328" y="1724431"/>
            <a:ext cx="648072" cy="1107996"/>
          </a:xfrm>
          <a:prstGeom prst="rect">
            <a:avLst/>
          </a:prstGeom>
          <a:noFill/>
        </p:spPr>
        <p:txBody>
          <a:bodyPr wrap="square" rtlCol="0">
            <a:spAutoFit/>
          </a:bodyPr>
          <a:lstStyle/>
          <a:p>
            <a:r>
              <a:rPr lang="en-US" sz="6600" b="1" dirty="0">
                <a:solidFill>
                  <a:srgbClr val="1C2D38"/>
                </a:solidFill>
              </a:rPr>
              <a:t>I</a:t>
            </a:r>
            <a:endParaRPr lang="fr-CA" sz="6600" b="1" dirty="0">
              <a:solidFill>
                <a:srgbClr val="1C2D38"/>
              </a:solidFill>
            </a:endParaRPr>
          </a:p>
        </p:txBody>
      </p:sp>
      <p:sp>
        <p:nvSpPr>
          <p:cNvPr id="9" name="TextBox 8"/>
          <p:cNvSpPr txBox="1"/>
          <p:nvPr/>
        </p:nvSpPr>
        <p:spPr>
          <a:xfrm>
            <a:off x="47328" y="2825060"/>
            <a:ext cx="648072" cy="1107996"/>
          </a:xfrm>
          <a:prstGeom prst="rect">
            <a:avLst/>
          </a:prstGeom>
          <a:noFill/>
        </p:spPr>
        <p:txBody>
          <a:bodyPr wrap="square" rtlCol="0">
            <a:spAutoFit/>
          </a:bodyPr>
          <a:lstStyle/>
          <a:p>
            <a:r>
              <a:rPr lang="en-US" sz="6600" b="1" dirty="0">
                <a:solidFill>
                  <a:srgbClr val="1C2D38"/>
                </a:solidFill>
              </a:rPr>
              <a:t>II</a:t>
            </a:r>
            <a:endParaRPr lang="fr-CA" sz="6600" b="1" dirty="0">
              <a:solidFill>
                <a:srgbClr val="1C2D38"/>
              </a:solidFill>
            </a:endParaRPr>
          </a:p>
        </p:txBody>
      </p:sp>
      <p:sp>
        <p:nvSpPr>
          <p:cNvPr id="10" name="TextBox 9"/>
          <p:cNvSpPr txBox="1"/>
          <p:nvPr/>
        </p:nvSpPr>
        <p:spPr>
          <a:xfrm>
            <a:off x="47328" y="3905180"/>
            <a:ext cx="864096" cy="1107996"/>
          </a:xfrm>
          <a:prstGeom prst="rect">
            <a:avLst/>
          </a:prstGeom>
          <a:noFill/>
        </p:spPr>
        <p:txBody>
          <a:bodyPr wrap="square" rtlCol="0">
            <a:spAutoFit/>
          </a:bodyPr>
          <a:lstStyle/>
          <a:p>
            <a:r>
              <a:rPr lang="en-US" sz="6600" b="1" dirty="0">
                <a:solidFill>
                  <a:srgbClr val="1C2D38"/>
                </a:solidFill>
              </a:rPr>
              <a:t>III</a:t>
            </a:r>
            <a:endParaRPr lang="fr-CA" sz="6600" b="1" dirty="0">
              <a:solidFill>
                <a:srgbClr val="1C2D38"/>
              </a:solidFill>
            </a:endParaRPr>
          </a:p>
        </p:txBody>
      </p:sp>
      <p:sp>
        <p:nvSpPr>
          <p:cNvPr id="11" name="TextBox 10"/>
          <p:cNvSpPr txBox="1"/>
          <p:nvPr/>
        </p:nvSpPr>
        <p:spPr>
          <a:xfrm>
            <a:off x="47328" y="4985300"/>
            <a:ext cx="1368152" cy="1107996"/>
          </a:xfrm>
          <a:prstGeom prst="rect">
            <a:avLst/>
          </a:prstGeom>
          <a:noFill/>
        </p:spPr>
        <p:txBody>
          <a:bodyPr wrap="square" rtlCol="0">
            <a:spAutoFit/>
          </a:bodyPr>
          <a:lstStyle/>
          <a:p>
            <a:r>
              <a:rPr lang="en-US" sz="6600" b="1" dirty="0">
                <a:solidFill>
                  <a:srgbClr val="1C2D38"/>
                </a:solidFill>
              </a:rPr>
              <a:t>IV</a:t>
            </a:r>
            <a:endParaRPr lang="fr-CA" sz="6600" b="1" dirty="0">
              <a:solidFill>
                <a:srgbClr val="1C2D38"/>
              </a:solidFill>
            </a:endParaRPr>
          </a:p>
        </p:txBody>
      </p:sp>
      <p:sp>
        <p:nvSpPr>
          <p:cNvPr id="14" name="TextBox 13"/>
          <p:cNvSpPr txBox="1"/>
          <p:nvPr/>
        </p:nvSpPr>
        <p:spPr>
          <a:xfrm>
            <a:off x="56804" y="5872048"/>
            <a:ext cx="1368152" cy="1107996"/>
          </a:xfrm>
          <a:prstGeom prst="rect">
            <a:avLst/>
          </a:prstGeom>
          <a:noFill/>
        </p:spPr>
        <p:txBody>
          <a:bodyPr wrap="square" rtlCol="0">
            <a:spAutoFit/>
          </a:bodyPr>
          <a:lstStyle/>
          <a:p>
            <a:r>
              <a:rPr lang="en-US" sz="6600" b="1" dirty="0">
                <a:solidFill>
                  <a:srgbClr val="1C2D38"/>
                </a:solidFill>
              </a:rPr>
              <a:t>V</a:t>
            </a:r>
            <a:endParaRPr lang="fr-CA" sz="6600" b="1" dirty="0">
              <a:solidFill>
                <a:srgbClr val="1C2D38"/>
              </a:solidFill>
            </a:endParaRPr>
          </a:p>
        </p:txBody>
      </p:sp>
      <p:sp>
        <p:nvSpPr>
          <p:cNvPr id="3" name="TextBox 2"/>
          <p:cNvSpPr txBox="1"/>
          <p:nvPr/>
        </p:nvSpPr>
        <p:spPr>
          <a:xfrm>
            <a:off x="303858" y="2204864"/>
            <a:ext cx="4423989" cy="3046988"/>
          </a:xfrm>
          <a:prstGeom prst="rect">
            <a:avLst/>
          </a:prstGeom>
          <a:noFill/>
        </p:spPr>
        <p:txBody>
          <a:bodyPr wrap="square" rtlCol="0">
            <a:spAutoFit/>
          </a:bodyPr>
          <a:lstStyle/>
          <a:p>
            <a:r>
              <a:rPr lang="fr-CA" sz="2400" b="1" dirty="0">
                <a:solidFill>
                  <a:srgbClr val="ABC4D5"/>
                </a:solidFill>
              </a:rPr>
              <a:t>ARTEMIS I</a:t>
            </a:r>
            <a:r>
              <a:rPr lang="fr-CA" sz="2400" dirty="0">
                <a:solidFill>
                  <a:schemeClr val="bg1"/>
                </a:solidFill>
              </a:rPr>
              <a:t> </a:t>
            </a:r>
            <a:br>
              <a:rPr lang="fr-CA" sz="2400" dirty="0">
                <a:solidFill>
                  <a:schemeClr val="bg1"/>
                </a:solidFill>
              </a:rPr>
            </a:br>
            <a:r>
              <a:rPr lang="fr-CA" sz="2400" dirty="0">
                <a:solidFill>
                  <a:schemeClr val="bg1">
                    <a:lumMod val="65000"/>
                  </a:schemeClr>
                </a:solidFill>
              </a:rPr>
              <a:t>an uncrewed test flight</a:t>
            </a:r>
          </a:p>
          <a:p>
            <a:r>
              <a:rPr lang="fr-CA" sz="2400" dirty="0">
                <a:solidFill>
                  <a:schemeClr val="bg1"/>
                </a:solidFill>
              </a:rPr>
              <a:t>          </a:t>
            </a:r>
          </a:p>
          <a:p>
            <a:r>
              <a:rPr lang="fr-CA" sz="2400" b="1" dirty="0">
                <a:solidFill>
                  <a:srgbClr val="ABC4D5"/>
                </a:solidFill>
              </a:rPr>
              <a:t>ARTEMIS II</a:t>
            </a:r>
            <a:r>
              <a:rPr lang="fr-CA" sz="2400" dirty="0">
                <a:solidFill>
                  <a:schemeClr val="bg1"/>
                </a:solidFill>
              </a:rPr>
              <a:t> </a:t>
            </a:r>
            <a:br>
              <a:rPr lang="fr-CA" sz="2400" dirty="0">
                <a:solidFill>
                  <a:schemeClr val="bg1"/>
                </a:solidFill>
              </a:rPr>
            </a:br>
            <a:r>
              <a:rPr lang="fr-CA" sz="2400" dirty="0">
                <a:solidFill>
                  <a:schemeClr val="bg1"/>
                </a:solidFill>
              </a:rPr>
              <a:t>a </a:t>
            </a:r>
            <a:r>
              <a:rPr lang="fr-CA" sz="2400" dirty="0" err="1">
                <a:solidFill>
                  <a:schemeClr val="bg1"/>
                </a:solidFill>
              </a:rPr>
              <a:t>crewed</a:t>
            </a:r>
            <a:r>
              <a:rPr lang="fr-CA" sz="2400" dirty="0">
                <a:solidFill>
                  <a:schemeClr val="bg1"/>
                </a:solidFill>
              </a:rPr>
              <a:t> test flight</a:t>
            </a:r>
          </a:p>
          <a:p>
            <a:endParaRPr lang="fr-CA" sz="2400" dirty="0">
              <a:solidFill>
                <a:schemeClr val="bg1"/>
              </a:solidFill>
            </a:endParaRPr>
          </a:p>
          <a:p>
            <a:r>
              <a:rPr lang="fr-CA" sz="2400" b="1" dirty="0">
                <a:solidFill>
                  <a:srgbClr val="ABC4D5"/>
                </a:solidFill>
              </a:rPr>
              <a:t>ARTEMIS III</a:t>
            </a:r>
            <a:r>
              <a:rPr lang="fr-CA" sz="2400" dirty="0">
                <a:solidFill>
                  <a:schemeClr val="bg1"/>
                </a:solidFill>
              </a:rPr>
              <a:t> </a:t>
            </a:r>
            <a:br>
              <a:rPr lang="fr-CA" sz="2400" dirty="0">
                <a:solidFill>
                  <a:schemeClr val="bg1"/>
                </a:solidFill>
              </a:rPr>
            </a:br>
            <a:r>
              <a:rPr lang="fr-CA" sz="2400" dirty="0" err="1">
                <a:solidFill>
                  <a:schemeClr val="bg1"/>
                </a:solidFill>
              </a:rPr>
              <a:t>astronauts</a:t>
            </a:r>
            <a:r>
              <a:rPr lang="fr-CA" sz="2400" dirty="0">
                <a:solidFill>
                  <a:schemeClr val="bg1"/>
                </a:solidFill>
              </a:rPr>
              <a:t> land on the Moon</a:t>
            </a:r>
            <a:endParaRPr lang="en-CA" sz="2400" dirty="0">
              <a:solidFill>
                <a:schemeClr val="bg1"/>
              </a:solidFill>
            </a:endParaRPr>
          </a:p>
        </p:txBody>
      </p:sp>
    </p:spTree>
    <p:extLst>
      <p:ext uri="{BB962C8B-B14F-4D97-AF65-F5344CB8AC3E}">
        <p14:creationId xmlns:p14="http://schemas.microsoft.com/office/powerpoint/2010/main" val="13481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hoto of Canadian Space Agency astronaut Jeremy Hansen, smiling. He is wearing an orange space suit. ">
            <a:extLst>
              <a:ext uri="{FF2B5EF4-FFF2-40B4-BE49-F238E27FC236}">
                <a16:creationId xmlns:a16="http://schemas.microsoft.com/office/drawing/2014/main" id="{E0183674-28B3-87D2-4450-540F3C824C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878"/>
          <a:stretch/>
        </p:blipFill>
        <p:spPr bwMode="auto">
          <a:xfrm>
            <a:off x="4295800" y="-243408"/>
            <a:ext cx="8400256" cy="7568610"/>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EF188EA-45BB-3ACF-FF03-D1FA2BC64D1C}"/>
              </a:ext>
              <a:ext uri="{C183D7F6-B498-43B3-948B-1728B52AA6E4}">
                <adec:decorative xmlns:adec="http://schemas.microsoft.com/office/drawing/2017/decorative" val="1"/>
              </a:ext>
            </a:extLst>
          </p:cNvPr>
          <p:cNvSpPr/>
          <p:nvPr/>
        </p:nvSpPr>
        <p:spPr>
          <a:xfrm>
            <a:off x="0" y="404664"/>
            <a:ext cx="6786394"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le 1">
            <a:extLst>
              <a:ext uri="{FF2B5EF4-FFF2-40B4-BE49-F238E27FC236}">
                <a16:creationId xmlns:a16="http://schemas.microsoft.com/office/drawing/2014/main" id="{4543FD32-07B7-3F6F-EF0F-58A3A8E6CAC7}"/>
              </a:ext>
            </a:extLst>
          </p:cNvPr>
          <p:cNvSpPr txBox="1">
            <a:spLocks noGrp="1"/>
          </p:cNvSpPr>
          <p:nvPr>
            <p:ph type="title" idx="4294967295"/>
          </p:nvPr>
        </p:nvSpPr>
        <p:spPr>
          <a:xfrm>
            <a:off x="119336" y="387498"/>
            <a:ext cx="678639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CSA astronaut Jeremy Hansen</a:t>
            </a:r>
            <a:endParaRPr kumimoji="0" lang="en-CA" sz="36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00287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C183D7F6-B498-43B3-948B-1728B52AA6E4}">
                <adec:decorative xmlns:adec="http://schemas.microsoft.com/office/drawing/2017/decorative" val="1"/>
              </a:ext>
            </a:extLst>
          </p:cNvPr>
          <p:cNvSpPr/>
          <p:nvPr/>
        </p:nvSpPr>
        <p:spPr>
          <a:xfrm>
            <a:off x="0" y="484493"/>
            <a:ext cx="4367808"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itle 10"/>
          <p:cNvSpPr txBox="1">
            <a:spLocks noGrp="1"/>
          </p:cNvSpPr>
          <p:nvPr>
            <p:ph type="title" idx="4294967295"/>
          </p:nvPr>
        </p:nvSpPr>
        <p:spPr>
          <a:xfrm>
            <a:off x="185721" y="450716"/>
            <a:ext cx="442398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err="1">
                <a:ln>
                  <a:noFill/>
                </a:ln>
                <a:solidFill>
                  <a:schemeClr val="tx1"/>
                </a:solidFill>
                <a:effectLst/>
                <a:uLnTx/>
                <a:uFillTx/>
                <a:latin typeface="+mn-lt"/>
                <a:ea typeface="+mn-ea"/>
                <a:cs typeface="+mn-cs"/>
              </a:rPr>
              <a:t>Artemis</a:t>
            </a:r>
            <a:r>
              <a:rPr kumimoji="0" lang="fr-CA" sz="3600" b="1" i="0" u="none" strike="noStrike" kern="1200" cap="none" spc="0" normalizeH="0" baseline="0" noProof="0" dirty="0">
                <a:ln>
                  <a:noFill/>
                </a:ln>
                <a:solidFill>
                  <a:schemeClr val="tx1"/>
                </a:solidFill>
                <a:effectLst/>
                <a:uLnTx/>
                <a:uFillTx/>
                <a:latin typeface="+mn-lt"/>
                <a:ea typeface="+mn-ea"/>
                <a:cs typeface="+mn-cs"/>
              </a:rPr>
              <a:t> II </a:t>
            </a:r>
            <a:r>
              <a:rPr kumimoji="0" lang="fr-CA" sz="3600" b="1" i="0" u="none" strike="noStrike" kern="1200" cap="none" spc="0" normalizeH="0" baseline="0" noProof="0" dirty="0" err="1">
                <a:ln>
                  <a:noFill/>
                </a:ln>
                <a:solidFill>
                  <a:schemeClr val="tx1"/>
                </a:solidFill>
                <a:effectLst/>
                <a:uLnTx/>
                <a:uFillTx/>
                <a:latin typeface="+mn-lt"/>
                <a:ea typeface="+mn-ea"/>
                <a:cs typeface="+mn-cs"/>
              </a:rPr>
              <a:t>crew</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The Artemis II crew official portrait. The crew of four is wearing orange space suits. "/>
          <p:cNvPicPr>
            <a:picLocks noChangeAspect="1"/>
          </p:cNvPicPr>
          <p:nvPr/>
        </p:nvPicPr>
        <p:blipFill rotWithShape="1">
          <a:blip r:embed="rId3" cstate="print">
            <a:extLst>
              <a:ext uri="{28A0092B-C50C-407E-A947-70E740481C1C}">
                <a14:useLocalDpi xmlns:a14="http://schemas.microsoft.com/office/drawing/2010/main" val="0"/>
              </a:ext>
            </a:extLst>
          </a:blip>
          <a:srcRect t="14695" b="19319"/>
          <a:stretch/>
        </p:blipFill>
        <p:spPr>
          <a:xfrm>
            <a:off x="4003992" y="0"/>
            <a:ext cx="8188008" cy="6858000"/>
          </a:xfrm>
          <a:prstGeom prst="rect">
            <a:avLst/>
          </a:prstGeom>
        </p:spPr>
      </p:pic>
      <p:sp>
        <p:nvSpPr>
          <p:cNvPr id="8" name="TextBox 7"/>
          <p:cNvSpPr txBox="1"/>
          <p:nvPr/>
        </p:nvSpPr>
        <p:spPr>
          <a:xfrm>
            <a:off x="523204" y="2397948"/>
            <a:ext cx="3017942" cy="2062103"/>
          </a:xfrm>
          <a:prstGeom prst="rect">
            <a:avLst/>
          </a:prstGeom>
          <a:noFill/>
        </p:spPr>
        <p:txBody>
          <a:bodyPr wrap="none" rtlCol="0">
            <a:spAutoFit/>
          </a:bodyPr>
          <a:lstStyle/>
          <a:p>
            <a:pPr algn="ctr"/>
            <a:r>
              <a:rPr lang="en-US" sz="3200" dirty="0"/>
              <a:t>Reid Wiseman</a:t>
            </a:r>
          </a:p>
          <a:p>
            <a:pPr algn="ctr"/>
            <a:r>
              <a:rPr lang="en-US" sz="3200" dirty="0"/>
              <a:t>Victor Glover </a:t>
            </a:r>
          </a:p>
          <a:p>
            <a:pPr algn="ctr"/>
            <a:r>
              <a:rPr lang="en-US" sz="3200" dirty="0"/>
              <a:t>Christina H. Koch</a:t>
            </a:r>
          </a:p>
          <a:p>
            <a:pPr algn="ctr"/>
            <a:r>
              <a:rPr lang="en-US" sz="3200" dirty="0"/>
              <a:t>Jeremy Hansen</a:t>
            </a:r>
          </a:p>
        </p:txBody>
      </p:sp>
    </p:spTree>
    <p:extLst>
      <p:ext uri="{BB962C8B-B14F-4D97-AF65-F5344CB8AC3E}">
        <p14:creationId xmlns:p14="http://schemas.microsoft.com/office/powerpoint/2010/main" val="3987512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in space with purple and pink panels&#10;&#10;Description automatically generated">
            <a:extLst>
              <a:ext uri="{FF2B5EF4-FFF2-40B4-BE49-F238E27FC236}">
                <a16:creationId xmlns:a16="http://schemas.microsoft.com/office/drawing/2014/main" id="{2B0ABEB6-2B03-7860-AE32-8AF54EE6A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085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rtist's impression. A close-up of the large arm of Canadarm3 on the exterior of the Lunar Gateway. In the immediate background, the Mo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62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C183D7F6-B498-43B3-948B-1728B52AA6E4}">
                <adec:decorative xmlns:adec="http://schemas.microsoft.com/office/drawing/2017/decorative" val="1"/>
              </a:ext>
            </a:extLst>
          </p:cNvPr>
          <p:cNvSpPr/>
          <p:nvPr/>
        </p:nvSpPr>
        <p:spPr>
          <a:xfrm>
            <a:off x="0" y="484493"/>
            <a:ext cx="3821622"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le 7"/>
          <p:cNvSpPr txBox="1">
            <a:spLocks noGrp="1"/>
          </p:cNvSpPr>
          <p:nvPr>
            <p:ph type="title" idx="4294967295"/>
          </p:nvPr>
        </p:nvSpPr>
        <p:spPr>
          <a:xfrm>
            <a:off x="336550" y="437461"/>
            <a:ext cx="348507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n-lt"/>
                <a:ea typeface="+mn-ea"/>
                <a:cs typeface="+mn-cs"/>
              </a:rPr>
              <a:t>Canadarm3</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709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atellite&#10;&#10;Description automatically generated">
            <a:extLst>
              <a:ext uri="{FF2B5EF4-FFF2-40B4-BE49-F238E27FC236}">
                <a16:creationId xmlns:a16="http://schemas.microsoft.com/office/drawing/2014/main" id="{DB2561B9-6F89-734A-55C9-044407B8A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4167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uter generated image of Earth in the foreground, the Moon behind it, and Mars farther away. "/>
          <p:cNvPicPr>
            <a:picLocks noChangeAspect="1"/>
          </p:cNvPicPr>
          <p:nvPr/>
        </p:nvPicPr>
        <p:blipFill rotWithShape="1">
          <a:blip r:embed="rId3">
            <a:extLst>
              <a:ext uri="{28A0092B-C50C-407E-A947-70E740481C1C}">
                <a14:useLocalDpi xmlns:a14="http://schemas.microsoft.com/office/drawing/2010/main" val="0"/>
              </a:ext>
            </a:extLst>
          </a:blip>
          <a:srcRect t="3859" b="3861"/>
          <a:stretch/>
        </p:blipFill>
        <p:spPr>
          <a:xfrm>
            <a:off x="1524" y="-27384"/>
            <a:ext cx="12188952" cy="6912768"/>
          </a:xfrm>
          <a:prstGeom prst="rect">
            <a:avLst/>
          </a:prstGeom>
        </p:spPr>
      </p:pic>
      <p:sp>
        <p:nvSpPr>
          <p:cNvPr id="7" name="Rectangle 6">
            <a:extLst>
              <a:ext uri="{C183D7F6-B498-43B3-948B-1728B52AA6E4}">
                <adec:decorative xmlns:adec="http://schemas.microsoft.com/office/drawing/2017/decorative" val="1"/>
              </a:ext>
            </a:extLst>
          </p:cNvPr>
          <p:cNvSpPr/>
          <p:nvPr/>
        </p:nvSpPr>
        <p:spPr>
          <a:xfrm>
            <a:off x="0" y="422031"/>
            <a:ext cx="5619404" cy="109728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le 7"/>
          <p:cNvSpPr txBox="1">
            <a:spLocks noGrp="1"/>
          </p:cNvSpPr>
          <p:nvPr>
            <p:ph type="title" idx="4294967295"/>
          </p:nvPr>
        </p:nvSpPr>
        <p:spPr>
          <a:xfrm>
            <a:off x="336550" y="583997"/>
            <a:ext cx="4823346"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n-lt"/>
                <a:ea typeface="+mn-ea"/>
                <a:cs typeface="+mn-cs"/>
              </a:rPr>
              <a:t>LEAP: Lunar Exploration </a:t>
            </a:r>
            <a:br>
              <a:rPr kumimoji="0" lang="fr-CA" sz="3600" b="1" i="0" u="none" strike="noStrike" kern="1200" cap="none" spc="0" normalizeH="0" baseline="0" noProof="0" dirty="0">
                <a:ln>
                  <a:noFill/>
                </a:ln>
                <a:solidFill>
                  <a:schemeClr val="tx1"/>
                </a:solidFill>
                <a:effectLst/>
                <a:uLnTx/>
                <a:uFillTx/>
                <a:latin typeface="+mn-lt"/>
                <a:ea typeface="+mn-ea"/>
                <a:cs typeface="+mn-cs"/>
              </a:rPr>
            </a:br>
            <a:r>
              <a:rPr kumimoji="0" lang="fr-CA" sz="3600" b="1" i="0" u="none" strike="noStrike" kern="1200" cap="none" spc="0" normalizeH="0" baseline="0" noProof="0" dirty="0">
                <a:ln>
                  <a:noFill/>
                </a:ln>
                <a:solidFill>
                  <a:schemeClr val="tx1"/>
                </a:solidFill>
                <a:effectLst/>
                <a:uLnTx/>
                <a:uFillTx/>
                <a:latin typeface="+mn-lt"/>
                <a:ea typeface="+mn-ea"/>
                <a:cs typeface="+mn-cs"/>
              </a:rPr>
              <a:t>Accelerator Program</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47341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tist impression of two astronauts standing on a planetary surface looking at a starry sky.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0" y="484493"/>
            <a:ext cx="5519936"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itle 8"/>
          <p:cNvSpPr txBox="1">
            <a:spLocks noGrp="1"/>
          </p:cNvSpPr>
          <p:nvPr>
            <p:ph type="title" idx="4294967295"/>
          </p:nvPr>
        </p:nvSpPr>
        <p:spPr>
          <a:xfrm>
            <a:off x="263352" y="450162"/>
            <a:ext cx="403125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err="1">
                <a:ln>
                  <a:noFill/>
                </a:ln>
                <a:solidFill>
                  <a:schemeClr val="tx1"/>
                </a:solidFill>
                <a:effectLst/>
                <a:uLnTx/>
                <a:uFillTx/>
                <a:latin typeface="+mn-lt"/>
                <a:ea typeface="+mn-ea"/>
                <a:cs typeface="+mn-cs"/>
              </a:rPr>
              <a:t>Remote</a:t>
            </a:r>
            <a:r>
              <a:rPr kumimoji="0" lang="fr-CA" sz="3600" b="1" i="0" u="none" strike="noStrike" kern="1200" cap="none" spc="0" normalizeH="0" baseline="0" noProof="0" dirty="0">
                <a:ln>
                  <a:noFill/>
                </a:ln>
                <a:solidFill>
                  <a:schemeClr val="tx1"/>
                </a:solidFill>
                <a:effectLst/>
                <a:uLnTx/>
                <a:uFillTx/>
                <a:latin typeface="+mn-lt"/>
                <a:ea typeface="+mn-ea"/>
                <a:cs typeface="+mn-cs"/>
              </a:rPr>
              <a:t> </a:t>
            </a:r>
            <a:r>
              <a:rPr kumimoji="0" lang="fr-CA" sz="3600" b="1" i="0" u="none" strike="noStrike" kern="1200" cap="none" spc="0" normalizeH="0" baseline="0" noProof="0" dirty="0" err="1">
                <a:ln>
                  <a:noFill/>
                </a:ln>
                <a:solidFill>
                  <a:schemeClr val="tx1"/>
                </a:solidFill>
                <a:effectLst/>
                <a:uLnTx/>
                <a:uFillTx/>
                <a:latin typeface="+mn-lt"/>
                <a:ea typeface="+mn-ea"/>
                <a:cs typeface="+mn-cs"/>
              </a:rPr>
              <a:t>healthcare</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24136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SA Verdana">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21620</TotalTime>
  <Words>1829</Words>
  <Application>Microsoft Office PowerPoint</Application>
  <PresentationFormat>Widescreen</PresentationFormat>
  <Paragraphs>177</Paragraphs>
  <Slides>14</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Arial</vt:lpstr>
      <vt:lpstr>Calibri</vt:lpstr>
      <vt:lpstr>Calibri Light</vt:lpstr>
      <vt:lpstr>Courier New</vt:lpstr>
      <vt:lpstr>Verdana</vt:lpstr>
      <vt:lpstr>Wingdings</vt:lpstr>
      <vt:lpstr>Office Theme</vt:lpstr>
      <vt:lpstr>3_Office Theme</vt:lpstr>
      <vt:lpstr>CANADA’S ROLE IN MOON EXPLORATION</vt:lpstr>
      <vt:lpstr>Artemis Missions</vt:lpstr>
      <vt:lpstr>CSA astronaut Jeremy Hansen</vt:lpstr>
      <vt:lpstr>Artemis II crew</vt:lpstr>
      <vt:lpstr>PowerPoint Presentation</vt:lpstr>
      <vt:lpstr>Canadarm3</vt:lpstr>
      <vt:lpstr>PowerPoint Presentation</vt:lpstr>
      <vt:lpstr>LEAP: Lunar Exploration  Accelerator Program</vt:lpstr>
      <vt:lpstr>Remote healthcare</vt:lpstr>
      <vt:lpstr>Food production</vt:lpstr>
      <vt:lpstr>Canadian Lunar Rover</vt:lpstr>
      <vt:lpstr>Lunar Utility Vehicle</vt:lpstr>
      <vt:lpstr>The future of space exploration</vt:lpstr>
      <vt:lpstr>PowerPoint Presentation</vt:lpstr>
    </vt:vector>
  </TitlesOfParts>
  <Company>ASC-CSA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Rodzinyak, Kristyn (ASC/CSA)</dc:creator>
  <cp:lastModifiedBy>Carvalho, Alice (ASC/CSA)</cp:lastModifiedBy>
  <cp:revision>154</cp:revision>
  <dcterms:created xsi:type="dcterms:W3CDTF">2022-02-11T19:46:17Z</dcterms:created>
  <dcterms:modified xsi:type="dcterms:W3CDTF">2024-07-05T14:21:58Z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878c0fb-d9d0-4b0a-b557-795ff6d8f755_Enabled">
    <vt:lpwstr>true</vt:lpwstr>
  </property>
  <property fmtid="{D5CDD505-2E9C-101B-9397-08002B2CF9AE}" pid="3" name="MSIP_Label_d878c0fb-d9d0-4b0a-b557-795ff6d8f755_SetDate">
    <vt:lpwstr>2024-07-05T14:21:58Z</vt:lpwstr>
  </property>
  <property fmtid="{D5CDD505-2E9C-101B-9397-08002B2CF9AE}" pid="4" name="MSIP_Label_d878c0fb-d9d0-4b0a-b557-795ff6d8f755_Method">
    <vt:lpwstr>Privileged</vt:lpwstr>
  </property>
  <property fmtid="{D5CDD505-2E9C-101B-9397-08002B2CF9AE}" pid="5" name="MSIP_Label_d878c0fb-d9d0-4b0a-b557-795ff6d8f755_Name">
    <vt:lpwstr>NON-CLASSIFIÉ - UNCLASSIFIED</vt:lpwstr>
  </property>
  <property fmtid="{D5CDD505-2E9C-101B-9397-08002B2CF9AE}" pid="6" name="MSIP_Label_d878c0fb-d9d0-4b0a-b557-795ff6d8f755_SiteId">
    <vt:lpwstr>ea59922f-ea3d-4e45-ba97-caf826fb9335</vt:lpwstr>
  </property>
  <property fmtid="{D5CDD505-2E9C-101B-9397-08002B2CF9AE}" pid="7" name="MSIP_Label_d878c0fb-d9d0-4b0a-b557-795ff6d8f755_ActionId">
    <vt:lpwstr>3b309210-6fc0-48e3-9f9e-4e213c03c98e</vt:lpwstr>
  </property>
  <property fmtid="{D5CDD505-2E9C-101B-9397-08002B2CF9AE}" pid="8" name="MSIP_Label_d878c0fb-d9d0-4b0a-b557-795ff6d8f755_ContentBits">
    <vt:lpwstr>1</vt:lpwstr>
  </property>
</Properties>
</file>